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Lustria" panose="02000603060000020004" pitchFamily="2" charset="0"/>
      <p:regular r:id="rId26"/>
    </p:embeddedFont>
    <p:embeddedFont>
      <p:font typeface="Roboto" panose="02000000000000000000" pitchFamily="2" charset="0"/>
      <p:regular r:id="rId27"/>
      <p:bold r:id="rId28"/>
      <p:italic r:id="rId29"/>
      <p:boldItalic r:id="rId30"/>
    </p:embeddedFont>
    <p:embeddedFont>
      <p:font typeface="Sorts Mill Goudy" panose="02000503000000000000" pitchFamily="2"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XWUvd7FSGB7DsbeZyY7Zn8Xss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pubmed.ncbi.nlm.nih.gov/34672618/" TargetMode="External"/><Relationship Id="rId7" Type="http://schemas.openxmlformats.org/officeDocument/2006/relationships/hyperlink" Target="https://www.frontiersin.org/articles/10.3389/fonc.2022.881641/ful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jgo.amegroups.com/article/view/47581/html" TargetMode="External"/><Relationship Id="rId5" Type="http://schemas.openxmlformats.org/officeDocument/2006/relationships/hyperlink" Target="https://www.news-medical.net/life-sciences/NAD2b-Metabolism-in-Cancer-and-Cancer-Therapies.aspx" TargetMode="External"/><Relationship Id="rId4" Type="http://schemas.openxmlformats.org/officeDocument/2006/relationships/hyperlink" Target="https://www.ncbi.nlm.nih.gov/pmc/articles/PMC806787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ctrTitle"/>
          </p:nvPr>
        </p:nvSpPr>
        <p:spPr>
          <a:xfrm>
            <a:off x="1928982" y="1051948"/>
            <a:ext cx="5238466" cy="29914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Arial"/>
              <a:buNone/>
            </a:pPr>
            <a:r>
              <a:rPr lang="en-US" sz="6600">
                <a:latin typeface="Arial"/>
                <a:ea typeface="Arial"/>
                <a:cs typeface="Arial"/>
                <a:sym typeface="Arial"/>
              </a:rPr>
              <a:t>ISNS </a:t>
            </a:r>
            <a:br>
              <a:rPr lang="en-US" sz="6600">
                <a:latin typeface="Arial"/>
                <a:ea typeface="Arial"/>
                <a:cs typeface="Arial"/>
                <a:sym typeface="Arial"/>
              </a:rPr>
            </a:br>
            <a:r>
              <a:rPr lang="en-US" sz="6600">
                <a:latin typeface="Arial"/>
                <a:ea typeface="Arial"/>
                <a:cs typeface="Arial"/>
                <a:sym typeface="Arial"/>
              </a:rPr>
              <a:t>CASE</a:t>
            </a:r>
            <a:br>
              <a:rPr lang="en-US" sz="6600">
                <a:latin typeface="Arial"/>
                <a:ea typeface="Arial"/>
                <a:cs typeface="Arial"/>
                <a:sym typeface="Arial"/>
              </a:rPr>
            </a:br>
            <a:r>
              <a:rPr lang="en-US" sz="6600">
                <a:latin typeface="Arial"/>
                <a:ea typeface="Arial"/>
                <a:cs typeface="Arial"/>
                <a:sym typeface="Arial"/>
              </a:rPr>
              <a:t>STUDy</a:t>
            </a:r>
            <a:endParaRPr sz="6600">
              <a:latin typeface="Arial"/>
              <a:ea typeface="Arial"/>
              <a:cs typeface="Arial"/>
              <a:sym typeface="Arial"/>
            </a:endParaRPr>
          </a:p>
        </p:txBody>
      </p:sp>
      <p:sp>
        <p:nvSpPr>
          <p:cNvPr id="86" name="Google Shape;86;p1"/>
          <p:cNvSpPr txBox="1">
            <a:spLocks noGrp="1"/>
          </p:cNvSpPr>
          <p:nvPr>
            <p:ph type="subTitle" idx="1"/>
          </p:nvPr>
        </p:nvSpPr>
        <p:spPr>
          <a:xfrm>
            <a:off x="1928982" y="4121228"/>
            <a:ext cx="2911329" cy="21635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000">
                <a:latin typeface="Sorts Mill Goudy"/>
                <a:ea typeface="Sorts Mill Goudy"/>
                <a:cs typeface="Sorts Mill Goudy"/>
                <a:sym typeface="Sorts Mill Goudy"/>
              </a:rPr>
              <a:t>With Dr. Norbert Ketskes on Colon Cancer </a:t>
            </a:r>
            <a:endParaRPr/>
          </a:p>
          <a:p>
            <a:pPr marL="0" lvl="0" indent="0" algn="l" rtl="0">
              <a:lnSpc>
                <a:spcPct val="100000"/>
              </a:lnSpc>
              <a:spcBef>
                <a:spcPts val="0"/>
              </a:spcBef>
              <a:spcAft>
                <a:spcPts val="0"/>
              </a:spcAft>
              <a:buClr>
                <a:schemeClr val="dk1"/>
              </a:buClr>
              <a:buSzPts val="2000"/>
              <a:buNone/>
            </a:pPr>
            <a:r>
              <a:rPr lang="en-US" sz="2000">
                <a:latin typeface="Sorts Mill Goudy"/>
                <a:ea typeface="Sorts Mill Goudy"/>
                <a:cs typeface="Sorts Mill Goudy"/>
                <a:sym typeface="Sorts Mill Goudy"/>
              </a:rPr>
              <a:t> </a:t>
            </a:r>
            <a:endParaRPr/>
          </a:p>
        </p:txBody>
      </p:sp>
      <p:sp>
        <p:nvSpPr>
          <p:cNvPr id="87" name="Google Shape;87;p1"/>
          <p:cNvSpPr/>
          <p:nvPr/>
        </p:nvSpPr>
        <p:spPr>
          <a:xfrm>
            <a:off x="5510370" y="851518"/>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8" name="Google Shape;88;p1" descr="Picture 7"/>
          <p:cNvPicPr preferRelativeResize="0"/>
          <p:nvPr/>
        </p:nvPicPr>
        <p:blipFill rotWithShape="1">
          <a:blip r:embed="rId3">
            <a:alphaModFix/>
          </a:blip>
          <a:srcRect/>
          <a:stretch/>
        </p:blipFill>
        <p:spPr>
          <a:xfrm>
            <a:off x="7167448" y="1873557"/>
            <a:ext cx="3803039" cy="3822152"/>
          </a:xfrm>
          <a:prstGeom prst="rect">
            <a:avLst/>
          </a:prstGeom>
          <a:noFill/>
          <a:ln>
            <a:noFill/>
          </a:ln>
        </p:spPr>
      </p:pic>
      <p:sp>
        <p:nvSpPr>
          <p:cNvPr id="89" name="Google Shape;89;p1"/>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0"/>
          <p:cNvSpPr txBox="1">
            <a:spLocks noGrp="1"/>
          </p:cNvSpPr>
          <p:nvPr>
            <p:ph type="title"/>
          </p:nvPr>
        </p:nvSpPr>
        <p:spPr>
          <a:xfrm>
            <a:off x="1582944" y="830029"/>
            <a:ext cx="6247722" cy="146177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latin typeface="Arial"/>
                <a:ea typeface="Arial"/>
                <a:cs typeface="Arial"/>
                <a:sym typeface="Arial"/>
              </a:rPr>
              <a:t>Conventional Treatment</a:t>
            </a: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 </a:t>
            </a:r>
            <a:endParaRPr/>
          </a:p>
        </p:txBody>
      </p:sp>
      <p:sp>
        <p:nvSpPr>
          <p:cNvPr id="182" name="Google Shape;182;p10"/>
          <p:cNvSpPr txBox="1">
            <a:spLocks noGrp="1"/>
          </p:cNvSpPr>
          <p:nvPr>
            <p:ph type="body" idx="1"/>
          </p:nvPr>
        </p:nvSpPr>
        <p:spPr>
          <a:xfrm>
            <a:off x="1582944" y="1640051"/>
            <a:ext cx="6401559" cy="389051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None/>
            </a:pPr>
            <a:endParaRPr sz="1100" b="0" i="0" u="none" strike="noStrike">
              <a:latin typeface="Sorts Mill Goudy"/>
              <a:ea typeface="Sorts Mill Goudy"/>
              <a:cs typeface="Sorts Mill Goudy"/>
              <a:sym typeface="Sorts Mill Goudy"/>
            </a:endParaRPr>
          </a:p>
          <a:p>
            <a:pPr marL="0" lvl="0" indent="0" algn="l" rtl="0">
              <a:lnSpc>
                <a:spcPct val="90000"/>
              </a:lnSpc>
              <a:spcBef>
                <a:spcPts val="0"/>
              </a:spcBef>
              <a:spcAft>
                <a:spcPts val="0"/>
              </a:spcAft>
              <a:buClr>
                <a:schemeClr val="dk1"/>
              </a:buClr>
              <a:buSzPts val="1800"/>
              <a:buNone/>
            </a:pPr>
            <a:endParaRPr sz="1800">
              <a:solidFill>
                <a:srgbClr val="000000"/>
              </a:solidFill>
              <a:latin typeface="Calibri"/>
              <a:ea typeface="Calibri"/>
              <a:cs typeface="Calibri"/>
              <a:sym typeface="Calibri"/>
            </a:endParaRPr>
          </a:p>
          <a:p>
            <a:pPr marL="0" lvl="0" indent="0" algn="l" rtl="0">
              <a:lnSpc>
                <a:spcPct val="90000"/>
              </a:lnSpc>
              <a:spcBef>
                <a:spcPts val="600"/>
              </a:spcBef>
              <a:spcAft>
                <a:spcPts val="0"/>
              </a:spcAft>
              <a:buClr>
                <a:schemeClr val="dk1"/>
              </a:buClr>
              <a:buSzPts val="1800"/>
              <a:buNone/>
            </a:pPr>
            <a:endParaRPr sz="1800">
              <a:solidFill>
                <a:srgbClr val="000000"/>
              </a:solidFill>
              <a:latin typeface="Calibri"/>
              <a:ea typeface="Calibri"/>
              <a:cs typeface="Calibri"/>
              <a:sym typeface="Calibri"/>
            </a:endParaRPr>
          </a:p>
          <a:p>
            <a:pPr marL="0" lvl="0" indent="0" algn="l" rtl="0">
              <a:lnSpc>
                <a:spcPct val="90000"/>
              </a:lnSpc>
              <a:spcBef>
                <a:spcPts val="600"/>
              </a:spcBef>
              <a:spcAft>
                <a:spcPts val="0"/>
              </a:spcAft>
              <a:buClr>
                <a:schemeClr val="dk1"/>
              </a:buClr>
              <a:buSzPts val="1800"/>
              <a:buNone/>
            </a:pPr>
            <a:endParaRPr sz="1800">
              <a:solidFill>
                <a:srgbClr val="000000"/>
              </a:solidFill>
              <a:latin typeface="Calibri"/>
              <a:ea typeface="Calibri"/>
              <a:cs typeface="Calibri"/>
              <a:sym typeface="Calibri"/>
            </a:endParaRPr>
          </a:p>
          <a:p>
            <a:pPr marL="0" lvl="0" indent="0" algn="l" rtl="0">
              <a:lnSpc>
                <a:spcPct val="90000"/>
              </a:lnSpc>
              <a:spcBef>
                <a:spcPts val="600"/>
              </a:spcBef>
              <a:spcAft>
                <a:spcPts val="0"/>
              </a:spcAft>
              <a:buClr>
                <a:srgbClr val="000000"/>
              </a:buClr>
              <a:buSzPts val="1800"/>
              <a:buNone/>
            </a:pPr>
            <a:r>
              <a:rPr lang="en-US" sz="1800">
                <a:solidFill>
                  <a:srgbClr val="000000"/>
                </a:solidFill>
                <a:latin typeface="Calibri"/>
                <a:ea typeface="Calibri"/>
                <a:cs typeface="Calibri"/>
                <a:sym typeface="Calibri"/>
              </a:rPr>
              <a:t>In general (It depends on the histological diagnosis):</a:t>
            </a:r>
            <a:endParaRPr sz="1800">
              <a:solidFill>
                <a:srgbClr val="000000"/>
              </a:solidFill>
              <a:latin typeface="Calibri"/>
              <a:ea typeface="Calibri"/>
              <a:cs typeface="Calibri"/>
              <a:sym typeface="Calibri"/>
            </a:endParaRPr>
          </a:p>
          <a:p>
            <a:pPr marL="0" lvl="0" indent="0" algn="l" rtl="0">
              <a:lnSpc>
                <a:spcPct val="90000"/>
              </a:lnSpc>
              <a:spcBef>
                <a:spcPts val="600"/>
              </a:spcBef>
              <a:spcAft>
                <a:spcPts val="0"/>
              </a:spcAft>
              <a:buClr>
                <a:srgbClr val="000000"/>
              </a:buClr>
              <a:buSzPts val="1800"/>
              <a:buNone/>
            </a:pPr>
            <a:r>
              <a:rPr lang="en-US" sz="1800">
                <a:solidFill>
                  <a:srgbClr val="000000"/>
                </a:solidFill>
                <a:latin typeface="Calibri"/>
                <a:ea typeface="Calibri"/>
                <a:cs typeface="Calibri"/>
                <a:sym typeface="Calibri"/>
              </a:rPr>
              <a:t>The most common treatment for early stage colon cancer is surgery. Some patients with early stage disease may also receive chemotherapy after surgery. </a:t>
            </a:r>
            <a:endParaRPr/>
          </a:p>
          <a:p>
            <a:pPr marL="0" lvl="0" indent="0" algn="l" rtl="0">
              <a:lnSpc>
                <a:spcPct val="90000"/>
              </a:lnSpc>
              <a:spcBef>
                <a:spcPts val="600"/>
              </a:spcBef>
              <a:spcAft>
                <a:spcPts val="0"/>
              </a:spcAft>
              <a:buClr>
                <a:srgbClr val="000000"/>
              </a:buClr>
              <a:buSzPts val="1800"/>
              <a:buNone/>
            </a:pPr>
            <a:r>
              <a:rPr lang="en-US" sz="1800">
                <a:solidFill>
                  <a:srgbClr val="000000"/>
                </a:solidFill>
                <a:latin typeface="Calibri"/>
                <a:ea typeface="Calibri"/>
                <a:cs typeface="Calibri"/>
                <a:sym typeface="Calibri"/>
              </a:rPr>
              <a:t>For patients with localized colon cancer, the five-year survival rate is 90 percent.</a:t>
            </a:r>
            <a:endParaRPr/>
          </a:p>
          <a:p>
            <a:pPr marL="0" lvl="0" indent="0" algn="l" rtl="0">
              <a:lnSpc>
                <a:spcPct val="90000"/>
              </a:lnSpc>
              <a:spcBef>
                <a:spcPts val="1600"/>
              </a:spcBef>
              <a:spcAft>
                <a:spcPts val="0"/>
              </a:spcAft>
              <a:buClr>
                <a:schemeClr val="dk1"/>
              </a:buClr>
              <a:buSzPts val="1100"/>
              <a:buNone/>
            </a:pPr>
            <a:endParaRPr sz="1100">
              <a:latin typeface="Sorts Mill Goudy"/>
              <a:ea typeface="Sorts Mill Goudy"/>
              <a:cs typeface="Sorts Mill Goudy"/>
              <a:sym typeface="Sorts Mill Goudy"/>
            </a:endParaRPr>
          </a:p>
        </p:txBody>
      </p:sp>
      <p:sp>
        <p:nvSpPr>
          <p:cNvPr id="183" name="Google Shape;183;p10"/>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0"/>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0"/>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0"/>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p10"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1443419" y="233408"/>
            <a:ext cx="4944152"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Method</a:t>
            </a:r>
            <a:r>
              <a:rPr lang="en-US">
                <a:latin typeface="Arial"/>
                <a:ea typeface="Arial"/>
                <a:cs typeface="Arial"/>
                <a:sym typeface="Arial"/>
              </a:rPr>
              <a:t> </a:t>
            </a:r>
            <a:endParaRPr/>
          </a:p>
        </p:txBody>
      </p:sp>
      <p:sp>
        <p:nvSpPr>
          <p:cNvPr id="193" name="Google Shape;193;p11"/>
          <p:cNvSpPr txBox="1">
            <a:spLocks noGrp="1"/>
          </p:cNvSpPr>
          <p:nvPr>
            <p:ph type="body" idx="1"/>
          </p:nvPr>
        </p:nvSpPr>
        <p:spPr>
          <a:xfrm>
            <a:off x="1265188" y="1385536"/>
            <a:ext cx="4749883" cy="397792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1600"/>
              <a:buFont typeface="Arial"/>
              <a:buChar char="•"/>
            </a:pPr>
            <a:r>
              <a:rPr lang="en-US" sz="1600" b="1" i="0" u="none" strike="noStrike">
                <a:solidFill>
                  <a:srgbClr val="000000"/>
                </a:solidFill>
                <a:latin typeface="Lustria"/>
                <a:ea typeface="Lustria"/>
                <a:cs typeface="Lustria"/>
                <a:sym typeface="Lustria"/>
              </a:rPr>
              <a:t>Proprietary blend I</a:t>
            </a:r>
            <a:r>
              <a:rPr lang="en-US" sz="1600" b="0" i="0" u="none" strike="noStrike">
                <a:solidFill>
                  <a:srgbClr val="000000"/>
                </a:solidFill>
                <a:latin typeface="Lustria"/>
                <a:ea typeface="Lustria"/>
                <a:cs typeface="Lustria"/>
                <a:sym typeface="Lustria"/>
              </a:rPr>
              <a:t>: 2x8 drops, morning and evening, for 3 days, then every 3 days then increased by 1-1 drops every 3 days to 2x10</a:t>
            </a:r>
            <a:endParaRPr sz="16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600"/>
              <a:buFont typeface="Arial"/>
              <a:buChar char="•"/>
            </a:pPr>
            <a:r>
              <a:rPr lang="en-US" sz="1600" b="1" i="0" u="none" strike="noStrike">
                <a:solidFill>
                  <a:srgbClr val="000000"/>
                </a:solidFill>
                <a:latin typeface="Lustria"/>
                <a:ea typeface="Lustria"/>
                <a:cs typeface="Lustria"/>
                <a:sym typeface="Lustria"/>
              </a:rPr>
              <a:t>Proprietary blend II</a:t>
            </a:r>
            <a:r>
              <a:rPr lang="en-US" sz="1600" b="0" i="0" u="none" strike="noStrike">
                <a:solidFill>
                  <a:srgbClr val="000000"/>
                </a:solidFill>
                <a:latin typeface="Lustria"/>
                <a:ea typeface="Lustria"/>
                <a:cs typeface="Lustria"/>
                <a:sym typeface="Lustria"/>
              </a:rPr>
              <a:t>: 1 in the morning for 3 days, then 2, 1 in the morning and 1 in the afternoon, then 3, 2 in the morning and 1 in the afternoon</a:t>
            </a:r>
            <a:endParaRPr sz="16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600"/>
              <a:buFont typeface="Arial"/>
              <a:buChar char="•"/>
            </a:pPr>
            <a:r>
              <a:rPr lang="en-US" sz="1600" b="1" i="0" u="none" strike="noStrike">
                <a:solidFill>
                  <a:srgbClr val="000000"/>
                </a:solidFill>
                <a:latin typeface="Lustria"/>
                <a:ea typeface="Lustria"/>
                <a:cs typeface="Lustria"/>
                <a:sym typeface="Lustria"/>
              </a:rPr>
              <a:t>Proprietary blend III</a:t>
            </a:r>
            <a:r>
              <a:rPr lang="en-US" sz="1600" b="0" i="0" u="none" strike="noStrike">
                <a:solidFill>
                  <a:srgbClr val="000000"/>
                </a:solidFill>
                <a:latin typeface="Lustria"/>
                <a:ea typeface="Lustria"/>
                <a:cs typeface="Lustria"/>
                <a:sym typeface="Lustria"/>
              </a:rPr>
              <a:t>:1 sachet in the morning for 3 days then 1 sachet in the morning and 1 sachet in the evening for 3 days, then 2 sachet in the morning and 1 sachet in the evening </a:t>
            </a:r>
            <a:endParaRPr sz="16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600"/>
              <a:buFont typeface="Arial"/>
              <a:buChar char="•"/>
            </a:pPr>
            <a:r>
              <a:rPr lang="en-US" sz="1600" b="1" i="0" u="none" strike="noStrike">
                <a:solidFill>
                  <a:srgbClr val="000000"/>
                </a:solidFill>
                <a:latin typeface="Lustria"/>
                <a:ea typeface="Lustria"/>
                <a:cs typeface="Lustria"/>
                <a:sym typeface="Lustria"/>
              </a:rPr>
              <a:t>Proprietary blend IV:</a:t>
            </a:r>
            <a:r>
              <a:rPr lang="en-US" sz="1600" b="0" i="0" u="none" strike="noStrike">
                <a:solidFill>
                  <a:srgbClr val="000000"/>
                </a:solidFill>
                <a:latin typeface="Lustria"/>
                <a:ea typeface="Lustria"/>
                <a:cs typeface="Lustria"/>
                <a:sym typeface="Lustria"/>
              </a:rPr>
              <a:t> 1 teaspoon in the morning</a:t>
            </a:r>
            <a:endParaRPr sz="16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600"/>
              <a:buFont typeface="Arial"/>
              <a:buChar char="•"/>
            </a:pPr>
            <a:r>
              <a:rPr lang="en-US" sz="1600" b="1" i="0" u="none" strike="noStrike">
                <a:solidFill>
                  <a:srgbClr val="000000"/>
                </a:solidFill>
                <a:latin typeface="Lustria"/>
                <a:ea typeface="Lustria"/>
                <a:cs typeface="Lustria"/>
                <a:sym typeface="Lustria"/>
              </a:rPr>
              <a:t>Proprietary blend V</a:t>
            </a:r>
            <a:r>
              <a:rPr lang="en-US" sz="1600" b="0" i="0" u="none" strike="noStrike">
                <a:solidFill>
                  <a:srgbClr val="000000"/>
                </a:solidFill>
                <a:latin typeface="Lustria"/>
                <a:ea typeface="Lustria"/>
                <a:cs typeface="Lustria"/>
                <a:sym typeface="Lustria"/>
              </a:rPr>
              <a:t>: 2 teaspoon in the morning and in the evening</a:t>
            </a:r>
            <a:endParaRPr sz="16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600"/>
              <a:buFont typeface="Arial"/>
              <a:buChar char="•"/>
            </a:pPr>
            <a:r>
              <a:rPr lang="en-US" sz="1600" b="1" i="0" u="none" strike="noStrike">
                <a:solidFill>
                  <a:srgbClr val="000000"/>
                </a:solidFill>
                <a:latin typeface="Lustria"/>
                <a:ea typeface="Lustria"/>
                <a:cs typeface="Lustria"/>
                <a:sym typeface="Lustria"/>
              </a:rPr>
              <a:t>Proprietary blend VI</a:t>
            </a:r>
            <a:r>
              <a:rPr lang="en-US" sz="1600" b="0" i="0" u="none" strike="noStrike">
                <a:solidFill>
                  <a:srgbClr val="000000"/>
                </a:solidFill>
                <a:latin typeface="Lustria"/>
                <a:ea typeface="Lustria"/>
                <a:cs typeface="Lustria"/>
                <a:sym typeface="Lustria"/>
              </a:rPr>
              <a:t>: 2 in the morning and 1 in the evening for 7 days, then 2 in the morning and 2 in the evening</a:t>
            </a:r>
            <a:endParaRPr sz="1600" b="0" i="0" u="none" strike="noStrike">
              <a:solidFill>
                <a:srgbClr val="000000"/>
              </a:solidFill>
              <a:latin typeface="Arial"/>
              <a:ea typeface="Arial"/>
              <a:cs typeface="Arial"/>
              <a:sym typeface="Arial"/>
            </a:endParaRPr>
          </a:p>
        </p:txBody>
      </p:sp>
      <p:sp>
        <p:nvSpPr>
          <p:cNvPr id="194" name="Google Shape;194;p11"/>
          <p:cNvSpPr/>
          <p:nvPr/>
        </p:nvSpPr>
        <p:spPr>
          <a:xfrm>
            <a:off x="6092950" y="0"/>
            <a:ext cx="609905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1"/>
          <p:cNvSpPr/>
          <p:nvPr/>
        </p:nvSpPr>
        <p:spPr>
          <a:xfrm>
            <a:off x="6577582" y="557784"/>
            <a:ext cx="513020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1"/>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1"/>
          <p:cNvSpPr txBox="1"/>
          <p:nvPr/>
        </p:nvSpPr>
        <p:spPr>
          <a:xfrm>
            <a:off x="6857926" y="786994"/>
            <a:ext cx="36858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PROPRIETARY BLENDS LEGEND </a:t>
            </a:r>
            <a:endParaRPr/>
          </a:p>
        </p:txBody>
      </p:sp>
      <p:pic>
        <p:nvPicPr>
          <p:cNvPr id="198" name="Google Shape;198;p11" descr="Text, letter&#10;&#10;Description automatically generated"/>
          <p:cNvPicPr preferRelativeResize="0"/>
          <p:nvPr/>
        </p:nvPicPr>
        <p:blipFill rotWithShape="1">
          <a:blip r:embed="rId3">
            <a:alphaModFix/>
          </a:blip>
          <a:srcRect/>
          <a:stretch/>
        </p:blipFill>
        <p:spPr>
          <a:xfrm>
            <a:off x="6859896" y="1385536"/>
            <a:ext cx="4638708" cy="4534786"/>
          </a:xfrm>
          <a:prstGeom prst="rect">
            <a:avLst/>
          </a:prstGeom>
          <a:noFill/>
          <a:ln>
            <a:noFill/>
          </a:ln>
        </p:spPr>
      </p:pic>
      <p:pic>
        <p:nvPicPr>
          <p:cNvPr id="199" name="Google Shape;199;p11" descr="Picture 7"/>
          <p:cNvPicPr preferRelativeResize="0"/>
          <p:nvPr/>
        </p:nvPicPr>
        <p:blipFill rotWithShape="1">
          <a:blip r:embed="rId4">
            <a:alphaModFix/>
          </a:blip>
          <a:srcRect/>
          <a:stretch/>
        </p:blipFill>
        <p:spPr>
          <a:xfrm>
            <a:off x="525116" y="233408"/>
            <a:ext cx="918303" cy="9229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1050233" y="1488517"/>
            <a:ext cx="10515600" cy="9229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Additional Proposal </a:t>
            </a:r>
            <a:endParaRPr>
              <a:latin typeface="Arial"/>
              <a:ea typeface="Arial"/>
              <a:cs typeface="Arial"/>
              <a:sym typeface="Arial"/>
            </a:endParaRPr>
          </a:p>
        </p:txBody>
      </p:sp>
      <p:sp>
        <p:nvSpPr>
          <p:cNvPr id="205" name="Google Shape;205;p12"/>
          <p:cNvSpPr txBox="1">
            <a:spLocks noGrp="1"/>
          </p:cNvSpPr>
          <p:nvPr>
            <p:ph type="body" idx="1"/>
          </p:nvPr>
        </p:nvSpPr>
        <p:spPr>
          <a:xfrm>
            <a:off x="1050233" y="2411435"/>
            <a:ext cx="10515600" cy="2659329"/>
          </a:xfrm>
          <a:prstGeom prst="rect">
            <a:avLst/>
          </a:prstGeom>
          <a:noFill/>
          <a:ln>
            <a:noFill/>
          </a:ln>
        </p:spPr>
        <p:txBody>
          <a:bodyPr spcFirstLastPara="1" wrap="square" lIns="91425" tIns="45700" rIns="91425" bIns="45700" anchor="t" anchorCtr="0">
            <a:noAutofit/>
          </a:bodyPr>
          <a:lstStyle/>
          <a:p>
            <a:pPr marL="0" lvl="0" indent="-152400" algn="l" rtl="0">
              <a:lnSpc>
                <a:spcPct val="90000"/>
              </a:lnSpc>
              <a:spcBef>
                <a:spcPts val="0"/>
              </a:spcBef>
              <a:spcAft>
                <a:spcPts val="0"/>
              </a:spcAft>
              <a:buClr>
                <a:srgbClr val="000000"/>
              </a:buClr>
              <a:buSzPts val="2400"/>
              <a:buFont typeface="Arial"/>
              <a:buChar char="•"/>
            </a:pPr>
            <a:r>
              <a:rPr lang="en-US" b="0" i="0" u="none" strike="noStrike">
                <a:solidFill>
                  <a:srgbClr val="000000"/>
                </a:solidFill>
                <a:latin typeface="Lustria"/>
                <a:ea typeface="Lustria"/>
                <a:cs typeface="Lustria"/>
                <a:sym typeface="Lustria"/>
              </a:rPr>
              <a:t>A special diet based on my personal experience (more than 10 years)</a:t>
            </a:r>
            <a:endParaRPr/>
          </a:p>
          <a:p>
            <a:pPr marL="0" lvl="0" indent="0" algn="l" rtl="0">
              <a:lnSpc>
                <a:spcPct val="90000"/>
              </a:lnSpc>
              <a:spcBef>
                <a:spcPts val="0"/>
              </a:spcBef>
              <a:spcAft>
                <a:spcPts val="0"/>
              </a:spcAft>
              <a:buClr>
                <a:srgbClr val="888888"/>
              </a:buClr>
              <a:buSzPts val="2400"/>
              <a:buNone/>
            </a:pPr>
            <a:endParaRPr i="0" u="none" strike="noStrike">
              <a:solidFill>
                <a:srgbClr val="000000"/>
              </a:solidFill>
              <a:latin typeface="Lustria"/>
              <a:ea typeface="Lustria"/>
              <a:cs typeface="Lustria"/>
              <a:sym typeface="Lustria"/>
            </a:endParaRPr>
          </a:p>
          <a:p>
            <a:pPr marL="0" lvl="0" indent="-152400" algn="l" rtl="0">
              <a:lnSpc>
                <a:spcPct val="90000"/>
              </a:lnSpc>
              <a:spcBef>
                <a:spcPts val="0"/>
              </a:spcBef>
              <a:spcAft>
                <a:spcPts val="0"/>
              </a:spcAft>
              <a:buClr>
                <a:srgbClr val="000000"/>
              </a:buClr>
              <a:buSzPts val="2400"/>
              <a:buFont typeface="Arial"/>
              <a:buChar char="•"/>
            </a:pPr>
            <a:r>
              <a:rPr lang="en-US" b="0" i="0" u="none" strike="noStrike">
                <a:solidFill>
                  <a:srgbClr val="000000"/>
                </a:solidFill>
                <a:latin typeface="Lustria"/>
                <a:ea typeface="Lustria"/>
                <a:cs typeface="Lustria"/>
                <a:sym typeface="Lustria"/>
              </a:rPr>
              <a:t>Exercises to achieve a positive mental and emotional state</a:t>
            </a:r>
            <a:endParaRPr/>
          </a:p>
          <a:p>
            <a:pPr marL="0" lvl="0" indent="0" algn="l" rtl="0">
              <a:lnSpc>
                <a:spcPct val="90000"/>
              </a:lnSpc>
              <a:spcBef>
                <a:spcPts val="0"/>
              </a:spcBef>
              <a:spcAft>
                <a:spcPts val="0"/>
              </a:spcAft>
              <a:buClr>
                <a:srgbClr val="888888"/>
              </a:buClr>
              <a:buSzPts val="2400"/>
              <a:buNone/>
            </a:pPr>
            <a:endParaRPr>
              <a:solidFill>
                <a:srgbClr val="000000"/>
              </a:solidFill>
              <a:latin typeface="Arial"/>
              <a:ea typeface="Arial"/>
              <a:cs typeface="Arial"/>
              <a:sym typeface="Arial"/>
            </a:endParaRPr>
          </a:p>
          <a:p>
            <a:pPr marL="0" lvl="0" indent="-152400" algn="l" rtl="0">
              <a:lnSpc>
                <a:spcPct val="90000"/>
              </a:lnSpc>
              <a:spcBef>
                <a:spcPts val="0"/>
              </a:spcBef>
              <a:spcAft>
                <a:spcPts val="0"/>
              </a:spcAft>
              <a:buClr>
                <a:srgbClr val="000000"/>
              </a:buClr>
              <a:buSzPts val="2400"/>
              <a:buFont typeface="Arial"/>
              <a:buChar char="•"/>
            </a:pPr>
            <a:r>
              <a:rPr lang="en-US" b="0" i="0" u="none" strike="noStrike">
                <a:solidFill>
                  <a:srgbClr val="000000"/>
                </a:solidFill>
                <a:latin typeface="Lustria"/>
                <a:ea typeface="Lustria"/>
                <a:cs typeface="Lustria"/>
                <a:sym typeface="Lustria"/>
              </a:rPr>
              <a:t>The patient for now is undergoing chemotherapy and </a:t>
            </a:r>
            <a:r>
              <a:rPr lang="en-US" b="1" i="0" u="none" strike="noStrike">
                <a:solidFill>
                  <a:srgbClr val="000000"/>
                </a:solidFill>
                <a:latin typeface="Lustria"/>
                <a:ea typeface="Lustria"/>
                <a:cs typeface="Lustria"/>
                <a:sym typeface="Lustria"/>
              </a:rPr>
              <a:t>my suggested complimentary treatments </a:t>
            </a:r>
            <a:r>
              <a:rPr lang="en-US" b="0" i="0" u="none" strike="noStrike">
                <a:solidFill>
                  <a:srgbClr val="000000"/>
                </a:solidFill>
                <a:latin typeface="Lustria"/>
                <a:ea typeface="Lustria"/>
                <a:cs typeface="Lustria"/>
                <a:sym typeface="Lustria"/>
              </a:rPr>
              <a:t>at Primus Labor. Summarizing the results of these combined treatments can be expected after finishing the chemotherapy. </a:t>
            </a:r>
            <a:endParaRPr>
              <a:latin typeface="Calibri"/>
              <a:ea typeface="Calibri"/>
              <a:cs typeface="Calibri"/>
              <a:sym typeface="Calibri"/>
            </a:endParaRPr>
          </a:p>
          <a:p>
            <a:pPr marL="0" lvl="0" indent="0" algn="l" rtl="0">
              <a:lnSpc>
                <a:spcPct val="90000"/>
              </a:lnSpc>
              <a:spcBef>
                <a:spcPts val="0"/>
              </a:spcBef>
              <a:spcAft>
                <a:spcPts val="0"/>
              </a:spcAft>
              <a:buClr>
                <a:srgbClr val="888888"/>
              </a:buClr>
              <a:buSzPts val="1600"/>
              <a:buNone/>
            </a:pPr>
            <a:endParaRPr sz="1600" b="0" i="0" u="none" strike="noStrike">
              <a:solidFill>
                <a:srgbClr val="000000"/>
              </a:solidFill>
              <a:latin typeface="Arial"/>
              <a:ea typeface="Arial"/>
              <a:cs typeface="Arial"/>
              <a:sym typeface="Arial"/>
            </a:endParaRPr>
          </a:p>
        </p:txBody>
      </p:sp>
      <p:sp>
        <p:nvSpPr>
          <p:cNvPr id="206" name="Google Shape;206;p12"/>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7" name="Google Shape;207;p12" descr="Picture 7"/>
          <p:cNvPicPr preferRelativeResize="0"/>
          <p:nvPr/>
        </p:nvPicPr>
        <p:blipFill rotWithShape="1">
          <a:blip r:embed="rId3">
            <a:alphaModFix/>
          </a:blip>
          <a:srcRect/>
          <a:stretch/>
        </p:blipFill>
        <p:spPr>
          <a:xfrm>
            <a:off x="525116" y="233408"/>
            <a:ext cx="918303" cy="9229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3"/>
          <p:cNvSpPr txBox="1">
            <a:spLocks noGrp="1"/>
          </p:cNvSpPr>
          <p:nvPr>
            <p:ph type="title"/>
          </p:nvPr>
        </p:nvSpPr>
        <p:spPr>
          <a:xfrm>
            <a:off x="1582944" y="830029"/>
            <a:ext cx="6247722" cy="146177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latin typeface="Arial"/>
                <a:ea typeface="Arial"/>
                <a:cs typeface="Arial"/>
                <a:sym typeface="Arial"/>
              </a:rPr>
              <a:t>Results</a:t>
            </a: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 </a:t>
            </a:r>
            <a:endParaRPr/>
          </a:p>
        </p:txBody>
      </p:sp>
      <p:sp>
        <p:nvSpPr>
          <p:cNvPr id="214" name="Google Shape;214;p13"/>
          <p:cNvSpPr txBox="1">
            <a:spLocks noGrp="1"/>
          </p:cNvSpPr>
          <p:nvPr>
            <p:ph type="body" idx="1"/>
          </p:nvPr>
        </p:nvSpPr>
        <p:spPr>
          <a:xfrm>
            <a:off x="1582944" y="1640050"/>
            <a:ext cx="6401559" cy="475160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None/>
            </a:pPr>
            <a:endParaRPr sz="1100" b="0" i="0" u="none" strike="noStrike">
              <a:latin typeface="Sorts Mill Goudy"/>
              <a:ea typeface="Sorts Mill Goudy"/>
              <a:cs typeface="Sorts Mill Goudy"/>
              <a:sym typeface="Sorts Mill Goudy"/>
            </a:endParaRPr>
          </a:p>
          <a:p>
            <a:pPr marL="0" lvl="0" indent="0" algn="l" rtl="0">
              <a:lnSpc>
                <a:spcPct val="90000"/>
              </a:lnSpc>
              <a:spcBef>
                <a:spcPts val="1000"/>
              </a:spcBef>
              <a:spcAft>
                <a:spcPts val="0"/>
              </a:spcAft>
              <a:buClr>
                <a:schemeClr val="dk1"/>
              </a:buClr>
              <a:buSzPts val="2000"/>
              <a:buNone/>
            </a:pPr>
            <a:endParaRPr sz="2000">
              <a:latin typeface="Sorts Mill Goudy"/>
              <a:ea typeface="Sorts Mill Goudy"/>
              <a:cs typeface="Sorts Mill Goudy"/>
              <a:sym typeface="Sorts Mill Goudy"/>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latin typeface="Lustria"/>
                <a:ea typeface="Lustria"/>
                <a:cs typeface="Lustria"/>
                <a:sym typeface="Lustria"/>
              </a:rPr>
              <a:t>Laboratory:  higher WBC (white blood cells): 17,6-</a:t>
            </a:r>
            <a:r>
              <a:rPr lang="en-US" sz="2000">
                <a:solidFill>
                  <a:srgbClr val="FF0000"/>
                </a:solidFill>
                <a:latin typeface="Lustria"/>
                <a:ea typeface="Lustria"/>
                <a:cs typeface="Lustria"/>
                <a:sym typeface="Lustria"/>
              </a:rPr>
              <a:t>9,2</a:t>
            </a:r>
            <a:r>
              <a:rPr lang="en-US" sz="2000">
                <a:solidFill>
                  <a:srgbClr val="000000"/>
                </a:solidFill>
                <a:latin typeface="Lustria"/>
                <a:ea typeface="Lustria"/>
                <a:cs typeface="Lustria"/>
                <a:sym typeface="Lustria"/>
              </a:rPr>
              <a:t> (range 4,8-10,8 G/L)  high inflammatory parameter (CRP: 145-</a:t>
            </a:r>
            <a:r>
              <a:rPr lang="en-US" sz="2000">
                <a:solidFill>
                  <a:srgbClr val="FF0000"/>
                </a:solidFill>
                <a:latin typeface="Lustria"/>
                <a:ea typeface="Lustria"/>
                <a:cs typeface="Lustria"/>
                <a:sym typeface="Lustria"/>
              </a:rPr>
              <a:t>31</a:t>
            </a:r>
            <a:r>
              <a:rPr lang="en-US" sz="2000">
                <a:solidFill>
                  <a:srgbClr val="000000"/>
                </a:solidFill>
                <a:latin typeface="Lustria"/>
                <a:ea typeface="Lustria"/>
                <a:cs typeface="Lustria"/>
                <a:sym typeface="Lustria"/>
              </a:rPr>
              <a:t> mg/l, normal up to 5,0) and higher liver enzyme levels: ASAT:132-</a:t>
            </a:r>
            <a:r>
              <a:rPr lang="en-US" sz="2000">
                <a:solidFill>
                  <a:srgbClr val="FF0000"/>
                </a:solidFill>
                <a:latin typeface="Lustria"/>
                <a:ea typeface="Lustria"/>
                <a:cs typeface="Lustria"/>
                <a:sym typeface="Lustria"/>
              </a:rPr>
              <a:t>55</a:t>
            </a:r>
            <a:r>
              <a:rPr lang="en-US" sz="2000">
                <a:solidFill>
                  <a:srgbClr val="000000"/>
                </a:solidFill>
                <a:latin typeface="Lustria"/>
                <a:ea typeface="Lustria"/>
                <a:cs typeface="Lustria"/>
                <a:sym typeface="Lustria"/>
              </a:rPr>
              <a:t> (U/L) (range 0-50), ALAT:122-</a:t>
            </a:r>
            <a:r>
              <a:rPr lang="en-US" sz="2000">
                <a:solidFill>
                  <a:srgbClr val="FF0000"/>
                </a:solidFill>
                <a:latin typeface="Lustria"/>
                <a:ea typeface="Lustria"/>
                <a:cs typeface="Lustria"/>
                <a:sym typeface="Lustria"/>
              </a:rPr>
              <a:t>58,</a:t>
            </a:r>
            <a:r>
              <a:rPr lang="en-US" sz="2000">
                <a:solidFill>
                  <a:srgbClr val="000000"/>
                </a:solidFill>
                <a:latin typeface="Lustria"/>
                <a:ea typeface="Lustria"/>
                <a:cs typeface="Lustria"/>
                <a:sym typeface="Lustria"/>
              </a:rPr>
              <a:t> range (0-50), GGTP: 168-</a:t>
            </a:r>
            <a:r>
              <a:rPr lang="en-US" sz="2000">
                <a:solidFill>
                  <a:srgbClr val="FF0000"/>
                </a:solidFill>
                <a:latin typeface="Lustria"/>
                <a:ea typeface="Lustria"/>
                <a:cs typeface="Lustria"/>
                <a:sym typeface="Lustria"/>
              </a:rPr>
              <a:t>62,</a:t>
            </a:r>
            <a:r>
              <a:rPr lang="en-US" sz="2000">
                <a:solidFill>
                  <a:srgbClr val="000000"/>
                </a:solidFill>
                <a:latin typeface="Lustria"/>
                <a:ea typeface="Lustria"/>
                <a:cs typeface="Lustria"/>
                <a:sym typeface="Lustria"/>
              </a:rPr>
              <a:t> (range 8-50 U/l)</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latin typeface="Lustria"/>
                <a:ea typeface="Lustria"/>
                <a:cs typeface="Lustria"/>
                <a:sym typeface="Lustria"/>
              </a:rPr>
              <a:t>Complaints have been greatly reduced</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latin typeface="Lustria"/>
                <a:ea typeface="Lustria"/>
                <a:cs typeface="Lustria"/>
                <a:sym typeface="Lustria"/>
              </a:rPr>
              <a:t>Diarrhea and vomiting have stopped</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latin typeface="Lustria"/>
                <a:ea typeface="Lustria"/>
                <a:cs typeface="Lustria"/>
                <a:sym typeface="Lustria"/>
              </a:rPr>
              <a:t>He is feeling well!</a:t>
            </a:r>
            <a:endParaRPr/>
          </a:p>
          <a:p>
            <a:pPr marL="228600" lvl="0" indent="-101600" algn="l" rtl="0">
              <a:lnSpc>
                <a:spcPct val="90000"/>
              </a:lnSpc>
              <a:spcBef>
                <a:spcPts val="1000"/>
              </a:spcBef>
              <a:spcAft>
                <a:spcPts val="0"/>
              </a:spcAft>
              <a:buClr>
                <a:schemeClr val="dk1"/>
              </a:buClr>
              <a:buSzPts val="2000"/>
              <a:buNone/>
            </a:pPr>
            <a:endParaRPr sz="2000">
              <a:solidFill>
                <a:srgbClr val="000000"/>
              </a:solidFill>
              <a:latin typeface="Lustria"/>
              <a:ea typeface="Lustria"/>
              <a:cs typeface="Lustria"/>
              <a:sym typeface="Lustria"/>
            </a:endParaRPr>
          </a:p>
          <a:p>
            <a:pPr marL="228600" lvl="0" indent="-165100" algn="l" rtl="0">
              <a:lnSpc>
                <a:spcPct val="90000"/>
              </a:lnSpc>
              <a:spcBef>
                <a:spcPts val="1000"/>
              </a:spcBef>
              <a:spcAft>
                <a:spcPts val="0"/>
              </a:spcAft>
              <a:buClr>
                <a:schemeClr val="dk1"/>
              </a:buClr>
              <a:buSzPts val="1000"/>
              <a:buNone/>
            </a:pPr>
            <a:endParaRPr sz="1000"/>
          </a:p>
          <a:p>
            <a:pPr marL="228600" lvl="0" indent="-228600" algn="l" rtl="0">
              <a:lnSpc>
                <a:spcPct val="90000"/>
              </a:lnSpc>
              <a:spcBef>
                <a:spcPts val="1000"/>
              </a:spcBef>
              <a:spcAft>
                <a:spcPts val="0"/>
              </a:spcAft>
              <a:buClr>
                <a:schemeClr val="dk1"/>
              </a:buClr>
              <a:buSzPts val="1000"/>
              <a:buChar char="•"/>
            </a:pPr>
            <a:r>
              <a:rPr lang="en-US" sz="1000"/>
              <a:t>the control results are marked in red</a:t>
            </a:r>
            <a:br>
              <a:rPr lang="en-US" sz="1000"/>
            </a:br>
            <a:endParaRPr sz="1200">
              <a:latin typeface="Sorts Mill Goudy"/>
              <a:ea typeface="Sorts Mill Goudy"/>
              <a:cs typeface="Sorts Mill Goudy"/>
              <a:sym typeface="Sorts Mill Goudy"/>
            </a:endParaRPr>
          </a:p>
          <a:p>
            <a:pPr marL="0" lvl="0" indent="0" algn="l" rtl="0">
              <a:lnSpc>
                <a:spcPct val="90000"/>
              </a:lnSpc>
              <a:spcBef>
                <a:spcPts val="1000"/>
              </a:spcBef>
              <a:spcAft>
                <a:spcPts val="0"/>
              </a:spcAft>
              <a:buClr>
                <a:schemeClr val="dk1"/>
              </a:buClr>
              <a:buSzPts val="2000"/>
              <a:buNone/>
            </a:pPr>
            <a:endParaRPr sz="2000">
              <a:latin typeface="Sorts Mill Goudy"/>
              <a:ea typeface="Sorts Mill Goudy"/>
              <a:cs typeface="Sorts Mill Goudy"/>
              <a:sym typeface="Sorts Mill Goudy"/>
            </a:endParaRPr>
          </a:p>
        </p:txBody>
      </p:sp>
      <p:sp>
        <p:nvSpPr>
          <p:cNvPr id="215" name="Google Shape;215;p13"/>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3"/>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3"/>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3"/>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13"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1676400" y="7610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i="1">
                <a:latin typeface="Arial"/>
                <a:ea typeface="Arial"/>
                <a:cs typeface="Arial"/>
                <a:sym typeface="Arial"/>
              </a:rPr>
              <a:t>References </a:t>
            </a:r>
            <a:endParaRPr/>
          </a:p>
        </p:txBody>
      </p:sp>
      <p:sp>
        <p:nvSpPr>
          <p:cNvPr id="225" name="Google Shape;225;p14"/>
          <p:cNvSpPr txBox="1">
            <a:spLocks noGrp="1"/>
          </p:cNvSpPr>
          <p:nvPr>
            <p:ph type="body" idx="1"/>
          </p:nvPr>
        </p:nvSpPr>
        <p:spPr>
          <a:xfrm>
            <a:off x="1676400" y="2086614"/>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778BA2"/>
              </a:buClr>
              <a:buSzPts val="2800"/>
              <a:buFont typeface="Arial"/>
              <a:buChar char="•"/>
            </a:pPr>
            <a:r>
              <a:rPr lang="en-US" b="0" i="0" u="sng" strike="noStrike">
                <a:solidFill>
                  <a:srgbClr val="778BA2"/>
                </a:solidFill>
                <a:latin typeface="Lustria"/>
                <a:ea typeface="Lustria"/>
                <a:cs typeface="Lustria"/>
                <a:sym typeface="Lustria"/>
                <a:hlinkClick r:id="rId3">
                  <a:extLst>
                    <a:ext uri="{A12FA001-AC4F-418D-AE19-62706E023703}">
                      <ahyp:hlinkClr xmlns:ahyp="http://schemas.microsoft.com/office/drawing/2018/hyperlinkcolor" val="tx"/>
                    </a:ext>
                  </a:extLst>
                </a:hlinkClick>
              </a:rPr>
              <a:t>https://pubmed.ncbi.nlm.nih.gov/34672618/</a:t>
            </a:r>
            <a:endParaRPr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1000"/>
              </a:spcBef>
              <a:spcAft>
                <a:spcPts val="0"/>
              </a:spcAft>
              <a:buClr>
                <a:srgbClr val="778BA2"/>
              </a:buClr>
              <a:buSzPts val="2800"/>
              <a:buFont typeface="Arial"/>
              <a:buChar char="•"/>
            </a:pPr>
            <a:r>
              <a:rPr lang="en-US" b="0" i="0" u="sng" strike="noStrike">
                <a:solidFill>
                  <a:srgbClr val="778BA2"/>
                </a:solidFill>
                <a:latin typeface="Lustria"/>
                <a:ea typeface="Lustria"/>
                <a:cs typeface="Lustria"/>
                <a:sym typeface="Lustria"/>
                <a:hlinkClick r:id="rId4">
                  <a:extLst>
                    <a:ext uri="{A12FA001-AC4F-418D-AE19-62706E023703}">
                      <ahyp:hlinkClr xmlns:ahyp="http://schemas.microsoft.com/office/drawing/2018/hyperlinkcolor" val="tx"/>
                    </a:ext>
                  </a:extLst>
                </a:hlinkClick>
              </a:rPr>
              <a:t>https://www.ncbi.nlm.nih.gov/pmc/articles/PMC8067874/</a:t>
            </a:r>
            <a:r>
              <a:rPr lang="en-US" b="0" i="0" u="none" strike="noStrike">
                <a:solidFill>
                  <a:srgbClr val="000000"/>
                </a:solidFill>
                <a:latin typeface="Lustria"/>
                <a:ea typeface="Lustria"/>
                <a:cs typeface="Lustria"/>
                <a:sym typeface="Lustria"/>
              </a:rPr>
              <a:t> </a:t>
            </a:r>
            <a:endParaRPr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1000"/>
              </a:spcBef>
              <a:spcAft>
                <a:spcPts val="0"/>
              </a:spcAft>
              <a:buClr>
                <a:srgbClr val="778BA2"/>
              </a:buClr>
              <a:buSzPts val="2800"/>
              <a:buFont typeface="Arial"/>
              <a:buChar char="•"/>
            </a:pPr>
            <a:r>
              <a:rPr lang="en-US" b="0" i="0" u="sng" strike="noStrike">
                <a:solidFill>
                  <a:srgbClr val="778BA2"/>
                </a:solidFill>
                <a:latin typeface="Lustria"/>
                <a:ea typeface="Lustria"/>
                <a:cs typeface="Lustria"/>
                <a:sym typeface="Lustria"/>
                <a:hlinkClick r:id="rId5">
                  <a:extLst>
                    <a:ext uri="{A12FA001-AC4F-418D-AE19-62706E023703}">
                      <ahyp:hlinkClr xmlns:ahyp="http://schemas.microsoft.com/office/drawing/2018/hyperlinkcolor" val="tx"/>
                    </a:ext>
                  </a:extLst>
                </a:hlinkClick>
              </a:rPr>
              <a:t>https://www.news-medical.net/life-sciences/NAD2b-Metabolism-in-Cancer-and-Cancer-Therapies.aspx</a:t>
            </a:r>
            <a:r>
              <a:rPr lang="en-US" b="0" i="0" u="none" strike="noStrike">
                <a:solidFill>
                  <a:srgbClr val="000000"/>
                </a:solidFill>
                <a:latin typeface="Lustria"/>
                <a:ea typeface="Lustria"/>
                <a:cs typeface="Lustria"/>
                <a:sym typeface="Lustria"/>
              </a:rPr>
              <a:t> </a:t>
            </a:r>
            <a:endParaRPr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1000"/>
              </a:spcBef>
              <a:spcAft>
                <a:spcPts val="0"/>
              </a:spcAft>
              <a:buClr>
                <a:srgbClr val="778BA2"/>
              </a:buClr>
              <a:buSzPts val="2800"/>
              <a:buFont typeface="Arial"/>
              <a:buChar char="•"/>
            </a:pPr>
            <a:r>
              <a:rPr lang="en-US" b="0" i="0" u="sng" strike="noStrike">
                <a:solidFill>
                  <a:srgbClr val="778BA2"/>
                </a:solidFill>
                <a:latin typeface="Lustria"/>
                <a:ea typeface="Lustria"/>
                <a:cs typeface="Lustria"/>
                <a:sym typeface="Lustria"/>
                <a:hlinkClick r:id="rId6">
                  <a:extLst>
                    <a:ext uri="{A12FA001-AC4F-418D-AE19-62706E023703}">
                      <ahyp:hlinkClr xmlns:ahyp="http://schemas.microsoft.com/office/drawing/2018/hyperlinkcolor" val="tx"/>
                    </a:ext>
                  </a:extLst>
                </a:hlinkClick>
              </a:rPr>
              <a:t>https://jgo.amegroups.com/article/view/47581/html</a:t>
            </a:r>
            <a:r>
              <a:rPr lang="en-US" b="0" i="0" u="none" strike="noStrike">
                <a:solidFill>
                  <a:srgbClr val="000000"/>
                </a:solidFill>
                <a:latin typeface="Lustria"/>
                <a:ea typeface="Lustria"/>
                <a:cs typeface="Lustria"/>
                <a:sym typeface="Lustria"/>
              </a:rPr>
              <a:t> </a:t>
            </a:r>
            <a:endParaRPr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1000"/>
              </a:spcBef>
              <a:spcAft>
                <a:spcPts val="0"/>
              </a:spcAft>
              <a:buClr>
                <a:srgbClr val="778BA2"/>
              </a:buClr>
              <a:buSzPts val="2800"/>
              <a:buChar char="•"/>
            </a:pPr>
            <a:r>
              <a:rPr lang="en-US" b="0" i="0" u="sng" strike="noStrike">
                <a:solidFill>
                  <a:srgbClr val="778BA2"/>
                </a:solidFill>
                <a:latin typeface="Lustria"/>
                <a:ea typeface="Lustria"/>
                <a:cs typeface="Lustria"/>
                <a:sym typeface="Lustria"/>
                <a:hlinkClick r:id="rId7">
                  <a:extLst>
                    <a:ext uri="{A12FA001-AC4F-418D-AE19-62706E023703}">
                      <ahyp:hlinkClr xmlns:ahyp="http://schemas.microsoft.com/office/drawing/2018/hyperlinkcolor" val="tx"/>
                    </a:ext>
                  </a:extLst>
                </a:hlinkClick>
              </a:rPr>
              <a:t>https://www.frontiersin.org/articles/10.3389/fonc.2022.881641/full</a:t>
            </a:r>
            <a:r>
              <a:rPr lang="en-US" b="0" i="0" u="none" strike="noStrike">
                <a:solidFill>
                  <a:srgbClr val="000000"/>
                </a:solidFill>
                <a:latin typeface="Lustria"/>
                <a:ea typeface="Lustria"/>
                <a:cs typeface="Lustria"/>
                <a:sym typeface="Lustria"/>
              </a:rPr>
              <a:t> </a:t>
            </a:r>
            <a:endParaRPr sz="3200"/>
          </a:p>
          <a:p>
            <a:pPr marL="0" lvl="0" indent="0" algn="l" rtl="0">
              <a:lnSpc>
                <a:spcPct val="90000"/>
              </a:lnSpc>
              <a:spcBef>
                <a:spcPts val="1000"/>
              </a:spcBef>
              <a:spcAft>
                <a:spcPts val="0"/>
              </a:spcAft>
              <a:buClr>
                <a:schemeClr val="dk1"/>
              </a:buClr>
              <a:buSzPts val="3200"/>
              <a:buNone/>
            </a:pPr>
            <a:r>
              <a:rPr lang="en-US" sz="3200">
                <a:latin typeface="Cambria"/>
                <a:ea typeface="Cambria"/>
                <a:cs typeface="Cambria"/>
                <a:sym typeface="Cambria"/>
              </a:rPr>
              <a:t> </a:t>
            </a:r>
            <a:endParaRPr sz="3200"/>
          </a:p>
          <a:p>
            <a:pPr marL="0" lvl="0" indent="0" algn="l" rtl="0">
              <a:lnSpc>
                <a:spcPct val="90000"/>
              </a:lnSpc>
              <a:spcBef>
                <a:spcPts val="1000"/>
              </a:spcBef>
              <a:spcAft>
                <a:spcPts val="0"/>
              </a:spcAft>
              <a:buClr>
                <a:schemeClr val="dk1"/>
              </a:buClr>
              <a:buSzPts val="2000"/>
              <a:buNone/>
            </a:pPr>
            <a:r>
              <a:rPr lang="en-US" sz="2000">
                <a:latin typeface="Cambria"/>
                <a:ea typeface="Cambria"/>
                <a:cs typeface="Cambria"/>
                <a:sym typeface="Cambria"/>
              </a:rPr>
              <a:t> </a:t>
            </a:r>
            <a:endParaRPr/>
          </a:p>
          <a:p>
            <a:pPr marL="0" lvl="0" indent="0" algn="l" rtl="0">
              <a:lnSpc>
                <a:spcPct val="90000"/>
              </a:lnSpc>
              <a:spcBef>
                <a:spcPts val="1000"/>
              </a:spcBef>
              <a:spcAft>
                <a:spcPts val="0"/>
              </a:spcAft>
              <a:buClr>
                <a:schemeClr val="dk1"/>
              </a:buClr>
              <a:buSzPts val="2000"/>
              <a:buNone/>
            </a:pPr>
            <a:r>
              <a:rPr lang="en-US" sz="2000">
                <a:latin typeface="Calibri"/>
                <a:ea typeface="Calibri"/>
                <a:cs typeface="Calibri"/>
                <a:sym typeface="Calibri"/>
              </a:rPr>
              <a:t> </a:t>
            </a:r>
            <a:endParaRPr sz="2000"/>
          </a:p>
          <a:p>
            <a:pPr marL="0" lvl="0" indent="0" algn="l" rtl="0">
              <a:lnSpc>
                <a:spcPct val="90000"/>
              </a:lnSpc>
              <a:spcBef>
                <a:spcPts val="1000"/>
              </a:spcBef>
              <a:spcAft>
                <a:spcPts val="0"/>
              </a:spcAft>
              <a:buClr>
                <a:schemeClr val="dk1"/>
              </a:buClr>
              <a:buSzPts val="2800"/>
              <a:buNone/>
            </a:pPr>
            <a:endParaRPr/>
          </a:p>
        </p:txBody>
      </p:sp>
      <p:sp>
        <p:nvSpPr>
          <p:cNvPr id="226" name="Google Shape;226;p14"/>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7" name="Google Shape;227;p14" descr="Picture 7"/>
          <p:cNvPicPr preferRelativeResize="0"/>
          <p:nvPr/>
        </p:nvPicPr>
        <p:blipFill rotWithShape="1">
          <a:blip r:embed="rId8">
            <a:alphaModFix/>
          </a:blip>
          <a:srcRect/>
          <a:stretch/>
        </p:blipFill>
        <p:spPr>
          <a:xfrm>
            <a:off x="525116" y="233408"/>
            <a:ext cx="918303" cy="9229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1404489" y="0"/>
            <a:ext cx="7474172" cy="40757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Thank You for </a:t>
            </a:r>
            <a:br>
              <a:rPr lang="en-US" sz="5400">
                <a:latin typeface="Arial"/>
                <a:ea typeface="Arial"/>
                <a:cs typeface="Arial"/>
                <a:sym typeface="Arial"/>
              </a:rPr>
            </a:br>
            <a:r>
              <a:rPr lang="en-US" sz="5400">
                <a:latin typeface="Arial"/>
                <a:ea typeface="Arial"/>
                <a:cs typeface="Arial"/>
                <a:sym typeface="Arial"/>
              </a:rPr>
              <a:t>Joining Us This Week!! </a:t>
            </a:r>
            <a:endParaRPr/>
          </a:p>
        </p:txBody>
      </p:sp>
      <p:sp>
        <p:nvSpPr>
          <p:cNvPr id="233" name="Google Shape;233;p15"/>
          <p:cNvSpPr/>
          <p:nvPr/>
        </p:nvSpPr>
        <p:spPr>
          <a:xfrm>
            <a:off x="10088880" y="0"/>
            <a:ext cx="2103120" cy="6858000"/>
          </a:xfrm>
          <a:prstGeom prst="rect">
            <a:avLst/>
          </a:prstGeom>
          <a:solidFill>
            <a:srgbClr val="2225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5"/>
          <p:cNvSpPr/>
          <p:nvPr/>
        </p:nvSpPr>
        <p:spPr>
          <a:xfrm>
            <a:off x="8915400" y="2358913"/>
            <a:ext cx="2140172" cy="2140172"/>
          </a:xfrm>
          <a:prstGeom prst="ellipse">
            <a:avLst/>
          </a:prstGeom>
          <a:solidFill>
            <a:srgbClr val="FFFFFF"/>
          </a:solidFill>
          <a:ln w="22225" cap="flat" cmpd="sng">
            <a:solidFill>
              <a:srgbClr val="F2C6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p15" descr="Picture 7"/>
          <p:cNvPicPr preferRelativeResize="0"/>
          <p:nvPr/>
        </p:nvPicPr>
        <p:blipFill rotWithShape="1">
          <a:blip r:embed="rId3">
            <a:alphaModFix/>
          </a:blip>
          <a:srcRect r="-9" b="651"/>
          <a:stretch/>
        </p:blipFill>
        <p:spPr>
          <a:xfrm>
            <a:off x="7145866" y="1330972"/>
            <a:ext cx="4477839" cy="4470647"/>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236" name="Google Shape;236;p15"/>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377687" y="1045499"/>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Arial"/>
              <a:buNone/>
            </a:pPr>
            <a:r>
              <a:rPr lang="en-US">
                <a:latin typeface="Arial"/>
                <a:ea typeface="Arial"/>
                <a:cs typeface="Arial"/>
                <a:sym typeface="Arial"/>
              </a:rPr>
              <a:t>Medical Disclaimer </a:t>
            </a:r>
            <a:br>
              <a:rPr lang="en-US">
                <a:latin typeface="Calibri"/>
                <a:ea typeface="Calibri"/>
                <a:cs typeface="Calibri"/>
                <a:sym typeface="Calibri"/>
              </a:rPr>
            </a:br>
            <a:endParaRPr/>
          </a:p>
        </p:txBody>
      </p:sp>
      <p:sp>
        <p:nvSpPr>
          <p:cNvPr id="95" name="Google Shape;95;p2"/>
          <p:cNvSpPr txBox="1">
            <a:spLocks noGrp="1"/>
          </p:cNvSpPr>
          <p:nvPr>
            <p:ph type="body" idx="1"/>
          </p:nvPr>
        </p:nvSpPr>
        <p:spPr>
          <a:xfrm>
            <a:off x="3866322" y="2147219"/>
            <a:ext cx="7255565" cy="423598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Clr>
                <a:schemeClr val="dk1"/>
              </a:buClr>
              <a:buSzPct val="100000"/>
              <a:buNone/>
            </a:pPr>
            <a:r>
              <a:rPr lang="en-US">
                <a:latin typeface="Sorts Mill Goudy"/>
                <a:ea typeface="Sorts Mill Goudy"/>
                <a:cs typeface="Sorts Mill Goudy"/>
                <a:sym typeface="Sorts Mill Goudy"/>
              </a:rPr>
              <a:t>The information provided is for educational purposes and is not intended as medical advice, or a substitute for the medical advice of a physician or other qualified health care professional. This is for  science and educational purposes only and cannot be used in any aspect for sales or marketing.  You should not use this information for diagnosing a health or fitness problem or disease.  You should always consult with a doctor or other health care professional for medical advice or information about diagnosis and treatment. </a:t>
            </a:r>
            <a:r>
              <a:rPr lang="en-US" b="1">
                <a:latin typeface="Sorts Mill Goudy"/>
                <a:ea typeface="Sorts Mill Goudy"/>
                <a:cs typeface="Sorts Mill Goudy"/>
                <a:sym typeface="Sorts Mill Goudy"/>
              </a:rPr>
              <a:t>This is Confidential. Do not distribute</a:t>
            </a:r>
            <a:r>
              <a:rPr lang="en-US">
                <a:latin typeface="Sorts Mill Goudy"/>
                <a:ea typeface="Sorts Mill Goudy"/>
                <a:cs typeface="Sorts Mill Goudy"/>
                <a:sym typeface="Sorts Mill Goudy"/>
              </a:rPr>
              <a:t>—for scientific educational purposes only.  </a:t>
            </a:r>
            <a:endParaRPr/>
          </a:p>
          <a:p>
            <a:pPr marL="0" lvl="0" indent="0" algn="l" rtl="0">
              <a:lnSpc>
                <a:spcPct val="90000"/>
              </a:lnSpc>
              <a:spcBef>
                <a:spcPts val="1000"/>
              </a:spcBef>
              <a:spcAft>
                <a:spcPts val="0"/>
              </a:spcAft>
              <a:buClr>
                <a:schemeClr val="dk1"/>
              </a:buClr>
              <a:buSzPct val="100000"/>
              <a:buNone/>
            </a:pPr>
            <a:endParaRPr/>
          </a:p>
        </p:txBody>
      </p:sp>
      <p:sp>
        <p:nvSpPr>
          <p:cNvPr id="96" name="Google Shape;96;p2"/>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2" descr="Picture 7"/>
          <p:cNvPicPr preferRelativeResize="0"/>
          <p:nvPr/>
        </p:nvPicPr>
        <p:blipFill rotWithShape="1">
          <a:blip r:embed="rId3">
            <a:alphaModFix/>
          </a:blip>
          <a:srcRect/>
          <a:stretch/>
        </p:blipFill>
        <p:spPr>
          <a:xfrm>
            <a:off x="128740" y="2027583"/>
            <a:ext cx="3055560" cy="30709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4" name="Google Shape;104;p3" descr="A picture containing text, person, person&#10;&#10;Description automatically generated"/>
          <p:cNvPicPr preferRelativeResize="0">
            <a:picLocks noGrp="1"/>
          </p:cNvPicPr>
          <p:nvPr>
            <p:ph type="body" idx="1"/>
          </p:nvPr>
        </p:nvPicPr>
        <p:blipFill rotWithShape="1">
          <a:blip r:embed="rId3">
            <a:alphaModFix/>
          </a:blip>
          <a:srcRect b="443"/>
          <a:stretch/>
        </p:blipFill>
        <p:spPr>
          <a:xfrm>
            <a:off x="1" y="1"/>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4"/>
          <p:cNvSpPr/>
          <p:nvPr/>
        </p:nvSpPr>
        <p:spPr>
          <a:xfrm>
            <a:off x="0" y="0"/>
            <a:ext cx="12192000" cy="3482342"/>
          </a:xfrm>
          <a:custGeom>
            <a:avLst/>
            <a:gdLst/>
            <a:ahLst/>
            <a:cxnLst/>
            <a:rect l="l" t="t" r="r" b="b"/>
            <a:pathLst>
              <a:path w="12192000" h="3482342" extrusionOk="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4"/>
          <p:cNvSpPr txBox="1">
            <a:spLocks noGrp="1"/>
          </p:cNvSpPr>
          <p:nvPr>
            <p:ph type="title"/>
          </p:nvPr>
        </p:nvSpPr>
        <p:spPr>
          <a:xfrm>
            <a:off x="1137037" y="484094"/>
            <a:ext cx="9998441" cy="1206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Lustria"/>
              <a:buNone/>
            </a:pPr>
            <a:r>
              <a:rPr lang="en-US" b="0" i="0" u="none" strike="noStrike">
                <a:latin typeface="Lustria"/>
                <a:ea typeface="Lustria"/>
                <a:cs typeface="Lustria"/>
                <a:sym typeface="Lustria"/>
              </a:rPr>
              <a:t>DR. NORBERT KETSKÉS, MD </a:t>
            </a:r>
            <a:endParaRPr/>
          </a:p>
        </p:txBody>
      </p:sp>
      <p:sp>
        <p:nvSpPr>
          <p:cNvPr id="112" name="Google Shape;112;p4"/>
          <p:cNvSpPr/>
          <p:nvPr/>
        </p:nvSpPr>
        <p:spPr>
          <a:xfrm>
            <a:off x="1137037" y="1958614"/>
            <a:ext cx="3594282" cy="3988962"/>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3" name="Google Shape;113;p4" descr="Picture 7"/>
          <p:cNvPicPr preferRelativeResize="0"/>
          <p:nvPr/>
        </p:nvPicPr>
        <p:blipFill rotWithShape="1">
          <a:blip r:embed="rId3">
            <a:alphaModFix/>
          </a:blip>
          <a:srcRect l="6885" r="2692" b="3"/>
          <a:stretch/>
        </p:blipFill>
        <p:spPr>
          <a:xfrm>
            <a:off x="1309404" y="2114946"/>
            <a:ext cx="3274548" cy="3639491"/>
          </a:xfrm>
          <a:prstGeom prst="rect">
            <a:avLst/>
          </a:prstGeom>
          <a:noFill/>
          <a:ln>
            <a:noFill/>
          </a:ln>
        </p:spPr>
      </p:pic>
      <p:sp>
        <p:nvSpPr>
          <p:cNvPr id="114" name="Google Shape;114;p4"/>
          <p:cNvSpPr/>
          <p:nvPr/>
        </p:nvSpPr>
        <p:spPr>
          <a:xfrm>
            <a:off x="2191497" y="5802246"/>
            <a:ext cx="1367625"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4"/>
          <p:cNvSpPr txBox="1">
            <a:spLocks noGrp="1"/>
          </p:cNvSpPr>
          <p:nvPr>
            <p:ph type="body" idx="1"/>
          </p:nvPr>
        </p:nvSpPr>
        <p:spPr>
          <a:xfrm>
            <a:off x="5366870" y="2265416"/>
            <a:ext cx="5775327" cy="383727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700"/>
              <a:buChar char="•"/>
            </a:pPr>
            <a:r>
              <a:rPr lang="en-US" sz="1700" b="0" i="0" u="none" strike="noStrike" dirty="0">
                <a:latin typeface="Lustria"/>
                <a:ea typeface="Lustria"/>
                <a:cs typeface="Lustria"/>
                <a:sym typeface="Lustria"/>
              </a:rPr>
              <a:t>Dr. Norbert </a:t>
            </a:r>
            <a:r>
              <a:rPr lang="en-US" sz="1700" b="0" i="0" u="none" strike="noStrike" dirty="0" err="1">
                <a:latin typeface="Lustria"/>
                <a:ea typeface="Lustria"/>
                <a:cs typeface="Lustria"/>
                <a:sym typeface="Lustria"/>
              </a:rPr>
              <a:t>Ketskés</a:t>
            </a:r>
            <a:r>
              <a:rPr lang="en-US" sz="1700" b="0" i="0" u="none" strike="noStrike" dirty="0">
                <a:latin typeface="Lustria"/>
                <a:ea typeface="Lustria"/>
                <a:cs typeface="Lustria"/>
                <a:sym typeface="Lustria"/>
              </a:rPr>
              <a:t> M.D. is one the most acknowledged gastroenterologist in Hungary, specializing in natural and organic nutritional solutions, leading the well-known Primus Labor, a private clinic offering personalized nutritional advices to its patients.</a:t>
            </a:r>
            <a:endParaRPr sz="1700" b="0" dirty="0"/>
          </a:p>
          <a:p>
            <a:pPr marL="228600" lvl="0" indent="-228600" algn="l" rtl="0">
              <a:lnSpc>
                <a:spcPct val="90000"/>
              </a:lnSpc>
              <a:spcBef>
                <a:spcPts val="0"/>
              </a:spcBef>
              <a:spcAft>
                <a:spcPts val="0"/>
              </a:spcAft>
              <a:buClr>
                <a:schemeClr val="dk1"/>
              </a:buClr>
              <a:buSzPts val="1700"/>
              <a:buFont typeface="Arial"/>
              <a:buChar char="•"/>
            </a:pPr>
            <a:br>
              <a:rPr lang="en-US" sz="1700" b="0" dirty="0"/>
            </a:br>
            <a:r>
              <a:rPr lang="en-US" sz="1700" b="0" i="0" u="none" strike="noStrike" dirty="0">
                <a:latin typeface="Lustria"/>
                <a:ea typeface="Lustria"/>
                <a:cs typeface="Lustria"/>
                <a:sym typeface="Lustria"/>
              </a:rPr>
              <a:t>Scientific Adviser of ISNS </a:t>
            </a:r>
            <a:endParaRPr sz="1700" b="0" i="0" u="none" strike="noStrike" dirty="0">
              <a:latin typeface="Courier New"/>
              <a:ea typeface="Courier New"/>
              <a:cs typeface="Courier New"/>
              <a:sym typeface="Courier New"/>
            </a:endParaRPr>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a:latin typeface="Lustria"/>
                <a:ea typeface="Lustria"/>
                <a:cs typeface="Lustria"/>
                <a:sym typeface="Lustria"/>
              </a:rPr>
              <a:t>Medical </a:t>
            </a:r>
            <a:r>
              <a:rPr lang="en-US" sz="1700" b="0" i="0" u="none" strike="noStrike" dirty="0">
                <a:latin typeface="Lustria"/>
                <a:ea typeface="Lustria"/>
                <a:cs typeface="Lustria"/>
                <a:sym typeface="Lustria"/>
              </a:rPr>
              <a:t>Partner of the Hungarian Olympic Committee since 2015 </a:t>
            </a:r>
            <a:endParaRPr sz="1700" b="0" i="0" u="none" strike="noStrike" dirty="0">
              <a:latin typeface="Courier New"/>
              <a:ea typeface="Courier New"/>
              <a:cs typeface="Courier New"/>
              <a:sym typeface="Courier New"/>
            </a:endParaRPr>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Lustria"/>
                <a:ea typeface="Lustria"/>
                <a:cs typeface="Lustria"/>
                <a:sym typeface="Lustria"/>
              </a:rPr>
              <a:t>Member of the Medical board of Hungarian Karate Association since 2015</a:t>
            </a:r>
            <a:endParaRPr sz="1700" b="0" i="0" u="none" strike="noStrike" dirty="0">
              <a:latin typeface="Courier New"/>
              <a:ea typeface="Courier New"/>
              <a:cs typeface="Courier New"/>
              <a:sym typeface="Courier New"/>
            </a:endParaRPr>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Lustria"/>
                <a:ea typeface="Lustria"/>
                <a:cs typeface="Lustria"/>
                <a:sym typeface="Lustria"/>
              </a:rPr>
              <a:t>Leader of the Primus Labor Private Medical Clinic since 2013 </a:t>
            </a:r>
            <a:endParaRPr sz="1700" b="0" i="0" u="none" strike="noStrike" dirty="0">
              <a:latin typeface="Courier New"/>
              <a:ea typeface="Courier New"/>
              <a:cs typeface="Courier New"/>
              <a:sym typeface="Courier New"/>
            </a:endParaRPr>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Lustria"/>
                <a:ea typeface="Lustria"/>
                <a:cs typeface="Lustria"/>
                <a:sym typeface="Lustria"/>
              </a:rPr>
              <a:t>Working as a Family Doctor 1999 – 2012</a:t>
            </a:r>
            <a:endParaRPr sz="1700" b="0" i="0" u="none" strike="noStrike" dirty="0">
              <a:latin typeface="Courier New"/>
              <a:ea typeface="Courier New"/>
              <a:cs typeface="Courier New"/>
              <a:sym typeface="Courier New"/>
            </a:endParaRPr>
          </a:p>
          <a:p>
            <a:pPr marL="228600" lvl="0" indent="-120650" algn="l" rtl="0">
              <a:lnSpc>
                <a:spcPct val="90000"/>
              </a:lnSpc>
              <a:spcBef>
                <a:spcPts val="1000"/>
              </a:spcBef>
              <a:spcAft>
                <a:spcPts val="0"/>
              </a:spcAft>
              <a:buClr>
                <a:schemeClr val="dk1"/>
              </a:buClr>
              <a:buSzPts val="1700"/>
              <a:buNone/>
            </a:pPr>
            <a:endParaRPr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5"/>
          <p:cNvSpPr/>
          <p:nvPr/>
        </p:nvSpPr>
        <p:spPr>
          <a:xfrm>
            <a:off x="0" y="0"/>
            <a:ext cx="12192000" cy="3482342"/>
          </a:xfrm>
          <a:custGeom>
            <a:avLst/>
            <a:gdLst/>
            <a:ahLst/>
            <a:cxnLst/>
            <a:rect l="l" t="t" r="r" b="b"/>
            <a:pathLst>
              <a:path w="12192000" h="3482342" extrusionOk="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5"/>
          <p:cNvSpPr txBox="1">
            <a:spLocks noGrp="1"/>
          </p:cNvSpPr>
          <p:nvPr>
            <p:ph type="title"/>
          </p:nvPr>
        </p:nvSpPr>
        <p:spPr>
          <a:xfrm>
            <a:off x="1137037" y="484094"/>
            <a:ext cx="9998441" cy="1206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Lustria"/>
              <a:buNone/>
            </a:pPr>
            <a:r>
              <a:rPr lang="en-US" b="0" i="0" u="none" strike="noStrike">
                <a:solidFill>
                  <a:srgbClr val="000000"/>
                </a:solidFill>
                <a:latin typeface="Lustria"/>
                <a:ea typeface="Lustria"/>
                <a:cs typeface="Lustria"/>
                <a:sym typeface="Lustria"/>
              </a:rPr>
              <a:t>CSISZTU ZSUZSA </a:t>
            </a:r>
            <a:endParaRPr/>
          </a:p>
        </p:txBody>
      </p:sp>
      <p:sp>
        <p:nvSpPr>
          <p:cNvPr id="123" name="Google Shape;123;p5"/>
          <p:cNvSpPr/>
          <p:nvPr/>
        </p:nvSpPr>
        <p:spPr>
          <a:xfrm>
            <a:off x="1137037" y="1958614"/>
            <a:ext cx="3594282" cy="3988962"/>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4" name="Google Shape;124;p5" descr="Picture 7"/>
          <p:cNvPicPr preferRelativeResize="0"/>
          <p:nvPr/>
        </p:nvPicPr>
        <p:blipFill rotWithShape="1">
          <a:blip r:embed="rId3">
            <a:alphaModFix/>
          </a:blip>
          <a:srcRect l="6885" r="2692" b="3"/>
          <a:stretch/>
        </p:blipFill>
        <p:spPr>
          <a:xfrm>
            <a:off x="1309404" y="2114946"/>
            <a:ext cx="3274548" cy="3639491"/>
          </a:xfrm>
          <a:prstGeom prst="rect">
            <a:avLst/>
          </a:prstGeom>
          <a:noFill/>
          <a:ln>
            <a:noFill/>
          </a:ln>
        </p:spPr>
      </p:pic>
      <p:sp>
        <p:nvSpPr>
          <p:cNvPr id="125" name="Google Shape;125;p5"/>
          <p:cNvSpPr/>
          <p:nvPr/>
        </p:nvSpPr>
        <p:spPr>
          <a:xfrm>
            <a:off x="2191497" y="5802246"/>
            <a:ext cx="1367625"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5"/>
          <p:cNvSpPr txBox="1">
            <a:spLocks noGrp="1"/>
          </p:cNvSpPr>
          <p:nvPr>
            <p:ph type="body" idx="1"/>
          </p:nvPr>
        </p:nvSpPr>
        <p:spPr>
          <a:xfrm>
            <a:off x="5366870" y="2265416"/>
            <a:ext cx="5775327" cy="383727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Television - Presenter, Anchor, Editor, Journalist and Sports Lawyer, Sport-diplomat </a:t>
            </a:r>
            <a:endParaRPr sz="1800"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Spokesperson of the Giro d’Italia Grande Partenza, (Road-Cycling World -Tour Championship)</a:t>
            </a:r>
            <a:endParaRPr sz="1800"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Spokesperson of the FINA (Swimming and Waters poets World Championship)</a:t>
            </a:r>
            <a:endParaRPr sz="1800"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 2022 Vice-President of the Hungarian Sports Journalists’ Association</a:t>
            </a:r>
            <a:endParaRPr sz="1800"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Member of the Hungarian Olympic Committee </a:t>
            </a:r>
            <a:br>
              <a:rPr lang="en-US" sz="1800" b="0" i="0" u="none" strike="noStrike">
                <a:solidFill>
                  <a:srgbClr val="000000"/>
                </a:solidFill>
                <a:latin typeface="Lustria"/>
                <a:ea typeface="Lustria"/>
                <a:cs typeface="Lustria"/>
                <a:sym typeface="Lustria"/>
              </a:rPr>
            </a:br>
            <a:r>
              <a:rPr lang="en-US" sz="1800" b="0" i="0" u="none" strike="noStrike">
                <a:solidFill>
                  <a:srgbClr val="000000"/>
                </a:solidFill>
                <a:latin typeface="Lustria"/>
                <a:ea typeface="Lustria"/>
                <a:cs typeface="Lustria"/>
                <a:sym typeface="Lustria"/>
              </a:rPr>
              <a:t>Member of the Advisory Board of the Hungarian Olympic Academy </a:t>
            </a:r>
            <a:endParaRPr sz="1800" b="0" i="0" u="none" strike="noStrike">
              <a:solidFill>
                <a:srgbClr val="000000"/>
              </a:solidFill>
              <a:latin typeface="Courier New"/>
              <a:ea typeface="Courier New"/>
              <a:cs typeface="Courier New"/>
              <a:sym typeface="Courier New"/>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Newly Elected Vice-President of the International Sports Journalists Association, the first female ever in the field from her homeland, and third globally since 1924 (AIPS)</a:t>
            </a:r>
            <a:endParaRPr sz="1800" b="0" i="0" u="none" strike="noStrike">
              <a:solidFill>
                <a:srgbClr val="000000"/>
              </a:solidFill>
              <a:latin typeface="Courier New"/>
              <a:ea typeface="Courier New"/>
              <a:cs typeface="Courier New"/>
              <a:sym typeface="Courier New"/>
            </a:endParaRPr>
          </a:p>
          <a:p>
            <a:pPr marL="228600" lvl="0" indent="-120650" algn="l" rtl="0">
              <a:lnSpc>
                <a:spcPct val="90000"/>
              </a:lnSpc>
              <a:spcBef>
                <a:spcPts val="0"/>
              </a:spcBef>
              <a:spcAft>
                <a:spcPts val="0"/>
              </a:spcAft>
              <a:buClr>
                <a:schemeClr val="dk1"/>
              </a:buClr>
              <a:buSzPts val="1700"/>
              <a:buNone/>
            </a:pP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6"/>
          <p:cNvSpPr txBox="1">
            <a:spLocks noGrp="1"/>
          </p:cNvSpPr>
          <p:nvPr>
            <p:ph type="title"/>
          </p:nvPr>
        </p:nvSpPr>
        <p:spPr>
          <a:xfrm>
            <a:off x="1545116" y="886225"/>
            <a:ext cx="3384000" cy="149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Arial"/>
              <a:buNone/>
            </a:pPr>
            <a:r>
              <a:rPr lang="en-US" sz="3400">
                <a:latin typeface="Arial"/>
                <a:ea typeface="Arial"/>
                <a:cs typeface="Arial"/>
                <a:sym typeface="Arial"/>
              </a:rPr>
              <a:t>Colon Cancer </a:t>
            </a:r>
            <a:br>
              <a:rPr lang="en-US" sz="3400">
                <a:latin typeface="Arial"/>
                <a:ea typeface="Arial"/>
                <a:cs typeface="Arial"/>
                <a:sym typeface="Arial"/>
              </a:rPr>
            </a:br>
            <a:endParaRPr sz="3400">
              <a:latin typeface="Arial"/>
              <a:ea typeface="Arial"/>
              <a:cs typeface="Arial"/>
              <a:sym typeface="Arial"/>
            </a:endParaRPr>
          </a:p>
        </p:txBody>
      </p:sp>
      <p:grpSp>
        <p:nvGrpSpPr>
          <p:cNvPr id="133" name="Google Shape;133;p6"/>
          <p:cNvGrpSpPr/>
          <p:nvPr/>
        </p:nvGrpSpPr>
        <p:grpSpPr>
          <a:xfrm>
            <a:off x="0" y="0"/>
            <a:ext cx="885825" cy="6858000"/>
            <a:chOff x="0" y="0"/>
            <a:chExt cx="885825" cy="6858000"/>
          </a:xfrm>
        </p:grpSpPr>
        <p:sp>
          <p:nvSpPr>
            <p:cNvPr id="134" name="Google Shape;134;p6"/>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35" name="Google Shape;135;p6"/>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6" name="Google Shape;136;p6"/>
          <p:cNvSpPr txBox="1">
            <a:spLocks noGrp="1"/>
          </p:cNvSpPr>
          <p:nvPr>
            <p:ph type="body" idx="1"/>
          </p:nvPr>
        </p:nvSpPr>
        <p:spPr>
          <a:xfrm>
            <a:off x="1462966" y="1868612"/>
            <a:ext cx="5034300" cy="45090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1800"/>
              <a:buNone/>
            </a:pPr>
            <a:r>
              <a:rPr lang="en-US" sz="1800">
                <a:solidFill>
                  <a:schemeClr val="dk1"/>
                </a:solidFill>
                <a:latin typeface="Sorts Mill Goudy"/>
                <a:ea typeface="Sorts Mill Goudy"/>
                <a:cs typeface="Sorts Mill Goudy"/>
                <a:sym typeface="Sorts Mill Goudy"/>
              </a:rPr>
              <a:t>Colorectal cancer is a disease in which cells in the colon or rectum grow out of control. Sometimes it is called colon cancer, for short. The colon is the large intestine or large bowel. The rectum is the passageway that connects the colon to the anus.</a:t>
            </a:r>
            <a:endParaRPr/>
          </a:p>
          <a:p>
            <a:pPr marL="0" lvl="0" indent="0" algn="l" rtl="0">
              <a:lnSpc>
                <a:spcPct val="90000"/>
              </a:lnSpc>
              <a:spcBef>
                <a:spcPts val="1000"/>
              </a:spcBef>
              <a:spcAft>
                <a:spcPts val="0"/>
              </a:spcAft>
              <a:buClr>
                <a:schemeClr val="dk1"/>
              </a:buClr>
              <a:buSzPts val="1800"/>
              <a:buNone/>
            </a:pPr>
            <a:r>
              <a:rPr lang="en-US" sz="1800">
                <a:solidFill>
                  <a:schemeClr val="dk1"/>
                </a:solidFill>
                <a:latin typeface="Sorts Mill Goudy"/>
                <a:ea typeface="Sorts Mill Goudy"/>
                <a:cs typeface="Sorts Mill Goudy"/>
                <a:sym typeface="Sorts Mill Goudy"/>
              </a:rPr>
              <a:t>Sometimes abnormal growths, called polyps, form in the colon or rectum. Over time, some polyps may turn into cancer.</a:t>
            </a:r>
            <a:endParaRPr/>
          </a:p>
          <a:p>
            <a:pPr marL="0" lvl="0" indent="0" algn="l" rtl="0">
              <a:lnSpc>
                <a:spcPct val="90000"/>
              </a:lnSpc>
              <a:spcBef>
                <a:spcPts val="1000"/>
              </a:spcBef>
              <a:spcAft>
                <a:spcPts val="0"/>
              </a:spcAft>
              <a:buClr>
                <a:schemeClr val="dk1"/>
              </a:buClr>
              <a:buSzPts val="1800"/>
              <a:buNone/>
            </a:pPr>
            <a:r>
              <a:rPr lang="en-US" sz="1800">
                <a:solidFill>
                  <a:schemeClr val="dk1"/>
                </a:solidFill>
                <a:latin typeface="Sorts Mill Goudy"/>
                <a:ea typeface="Sorts Mill Goudy"/>
                <a:cs typeface="Sorts Mill Goudy"/>
                <a:sym typeface="Sorts Mill Goudy"/>
              </a:rPr>
              <a:t>Colon cancer typically affects older adults, though it can happen at any age. It usually begins as small, noncancerous (benign) clumps of cells called polyps that form on the inside of the colon. Over time some of these polyps can become colon cancers.</a:t>
            </a:r>
            <a:endParaRPr/>
          </a:p>
          <a:p>
            <a:pPr marL="0" lvl="0" indent="0" algn="l" rtl="0">
              <a:lnSpc>
                <a:spcPct val="90000"/>
              </a:lnSpc>
              <a:spcBef>
                <a:spcPts val="1000"/>
              </a:spcBef>
              <a:spcAft>
                <a:spcPts val="0"/>
              </a:spcAft>
              <a:buClr>
                <a:schemeClr val="dk1"/>
              </a:buClr>
              <a:buSzPts val="1800"/>
              <a:buNone/>
            </a:pPr>
            <a:r>
              <a:rPr lang="en-US" sz="1800">
                <a:solidFill>
                  <a:schemeClr val="dk1"/>
                </a:solidFill>
                <a:latin typeface="Sorts Mill Goudy"/>
                <a:ea typeface="Sorts Mill Goudy"/>
                <a:cs typeface="Sorts Mill Goudy"/>
                <a:sym typeface="Sorts Mill Goudy"/>
              </a:rPr>
              <a:t>If colon cancer develops, many treatments are available to help control it, including surgery, radiation therapy and immunotherapy.</a:t>
            </a:r>
            <a:endParaRPr/>
          </a:p>
        </p:txBody>
      </p:sp>
      <p:sp>
        <p:nvSpPr>
          <p:cNvPr id="137" name="Google Shape;137;p6"/>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8" name="Google Shape;138;p6" descr="Colon Cancer Symptoms That Are Easily Overlooked | U.S. News"/>
          <p:cNvPicPr preferRelativeResize="0"/>
          <p:nvPr/>
        </p:nvPicPr>
        <p:blipFill rotWithShape="1">
          <a:blip r:embed="rId3">
            <a:alphaModFix/>
          </a:blip>
          <a:srcRect/>
          <a:stretch/>
        </p:blipFill>
        <p:spPr>
          <a:xfrm>
            <a:off x="7074398" y="2166337"/>
            <a:ext cx="4863892" cy="45090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a:spLocks noGrp="1"/>
          </p:cNvSpPr>
          <p:nvPr>
            <p:ph type="title"/>
          </p:nvPr>
        </p:nvSpPr>
        <p:spPr>
          <a:xfrm>
            <a:off x="1545116" y="886225"/>
            <a:ext cx="3384000" cy="6377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3400">
                <a:latin typeface="Arial"/>
                <a:ea typeface="Arial"/>
                <a:cs typeface="Arial"/>
                <a:sym typeface="Arial"/>
              </a:rPr>
              <a:t>Symptoms </a:t>
            </a:r>
            <a:br>
              <a:rPr lang="en-US" sz="3400">
                <a:latin typeface="Arial"/>
                <a:ea typeface="Arial"/>
                <a:cs typeface="Arial"/>
                <a:sym typeface="Arial"/>
              </a:rPr>
            </a:br>
            <a:endParaRPr sz="3400">
              <a:latin typeface="Arial"/>
              <a:ea typeface="Arial"/>
              <a:cs typeface="Arial"/>
              <a:sym typeface="Arial"/>
            </a:endParaRPr>
          </a:p>
        </p:txBody>
      </p:sp>
      <p:grpSp>
        <p:nvGrpSpPr>
          <p:cNvPr id="145" name="Google Shape;145;p7"/>
          <p:cNvGrpSpPr/>
          <p:nvPr/>
        </p:nvGrpSpPr>
        <p:grpSpPr>
          <a:xfrm>
            <a:off x="0" y="0"/>
            <a:ext cx="885825" cy="6858000"/>
            <a:chOff x="0" y="0"/>
            <a:chExt cx="885825" cy="6858000"/>
          </a:xfrm>
        </p:grpSpPr>
        <p:sp>
          <p:nvSpPr>
            <p:cNvPr id="146" name="Google Shape;146;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47" name="Google Shape;147;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8" name="Google Shape;148;p7"/>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 name="Google Shape;149;p7" descr="Diagram, text&#10;&#10;Description automatically generated"/>
          <p:cNvPicPr preferRelativeResize="0"/>
          <p:nvPr/>
        </p:nvPicPr>
        <p:blipFill rotWithShape="1">
          <a:blip r:embed="rId3">
            <a:alphaModFix/>
          </a:blip>
          <a:srcRect/>
          <a:stretch/>
        </p:blipFill>
        <p:spPr>
          <a:xfrm>
            <a:off x="6372389" y="-1"/>
            <a:ext cx="5819611" cy="6810183"/>
          </a:xfrm>
          <a:prstGeom prst="rect">
            <a:avLst/>
          </a:prstGeom>
          <a:noFill/>
          <a:ln>
            <a:noFill/>
          </a:ln>
        </p:spPr>
      </p:pic>
      <p:pic>
        <p:nvPicPr>
          <p:cNvPr id="150" name="Google Shape;150;p7" descr="A picture containing diagram&#10;&#10;Description automatically generated"/>
          <p:cNvPicPr preferRelativeResize="0">
            <a:picLocks noGrp="1"/>
          </p:cNvPicPr>
          <p:nvPr>
            <p:ph type="body" idx="1"/>
          </p:nvPr>
        </p:nvPicPr>
        <p:blipFill rotWithShape="1">
          <a:blip r:embed="rId4">
            <a:alphaModFix/>
          </a:blip>
          <a:srcRect/>
          <a:stretch/>
        </p:blipFill>
        <p:spPr>
          <a:xfrm>
            <a:off x="1050233" y="3223689"/>
            <a:ext cx="5322156" cy="3623213"/>
          </a:xfrm>
          <a:prstGeom prst="rect">
            <a:avLst/>
          </a:prstGeom>
          <a:noFill/>
          <a:ln>
            <a:noFill/>
          </a:ln>
        </p:spPr>
      </p:pic>
      <p:sp>
        <p:nvSpPr>
          <p:cNvPr id="151" name="Google Shape;151;p7"/>
          <p:cNvSpPr txBox="1"/>
          <p:nvPr/>
        </p:nvSpPr>
        <p:spPr>
          <a:xfrm>
            <a:off x="1117603" y="1357745"/>
            <a:ext cx="453314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202124"/>
                </a:solidFill>
                <a:latin typeface="Roboto"/>
                <a:ea typeface="Roboto"/>
                <a:cs typeface="Roboto"/>
                <a:sym typeface="Roboto"/>
              </a:rPr>
              <a:t>Colorectal cancer symptoms depend on the size and location of the cancer. Some commonly experienced symptoms include changes in bowel habits, changes in stool consistency, blood in the stool, and abdominal discomfort</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8"/>
          <p:cNvSpPr txBox="1">
            <a:spLocks noGrp="1"/>
          </p:cNvSpPr>
          <p:nvPr>
            <p:ph type="title"/>
          </p:nvPr>
        </p:nvSpPr>
        <p:spPr>
          <a:xfrm>
            <a:off x="1582944" y="830029"/>
            <a:ext cx="6247722" cy="1461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CASE STUDY</a:t>
            </a:r>
            <a:endParaRPr/>
          </a:p>
        </p:txBody>
      </p:sp>
      <p:sp>
        <p:nvSpPr>
          <p:cNvPr id="158" name="Google Shape;158;p8"/>
          <p:cNvSpPr txBox="1">
            <a:spLocks noGrp="1"/>
          </p:cNvSpPr>
          <p:nvPr>
            <p:ph type="body" idx="1"/>
          </p:nvPr>
        </p:nvSpPr>
        <p:spPr>
          <a:xfrm>
            <a:off x="1582944" y="1640050"/>
            <a:ext cx="6401559" cy="475160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b="1">
                <a:latin typeface="Sorts Mill Goudy"/>
                <a:ea typeface="Sorts Mill Goudy"/>
                <a:cs typeface="Sorts Mill Goudy"/>
                <a:sym typeface="Sorts Mill Goudy"/>
              </a:rPr>
              <a:t>Patient</a:t>
            </a:r>
            <a:r>
              <a:rPr lang="en-US" sz="1800">
                <a:latin typeface="Sorts Mill Goudy"/>
                <a:ea typeface="Sorts Mill Goudy"/>
                <a:cs typeface="Sorts Mill Goudy"/>
                <a:sym typeface="Sorts Mill Goudy"/>
              </a:rPr>
              <a:t>: Male </a:t>
            </a:r>
            <a:endParaRPr sz="1800">
              <a:latin typeface="Sorts Mill Goudy"/>
              <a:ea typeface="Sorts Mill Goudy"/>
              <a:cs typeface="Sorts Mill Goudy"/>
              <a:sym typeface="Sorts Mill Goudy"/>
            </a:endParaRPr>
          </a:p>
          <a:p>
            <a:pPr marL="0" lvl="0" indent="0" algn="l" rtl="0">
              <a:lnSpc>
                <a:spcPct val="100000"/>
              </a:lnSpc>
              <a:spcBef>
                <a:spcPts val="600"/>
              </a:spcBef>
              <a:spcAft>
                <a:spcPts val="0"/>
              </a:spcAft>
              <a:buClr>
                <a:schemeClr val="dk1"/>
              </a:buClr>
              <a:buSzPts val="1800"/>
              <a:buNone/>
            </a:pPr>
            <a:r>
              <a:rPr lang="en-US" sz="1800" b="1">
                <a:latin typeface="Sorts Mill Goudy"/>
                <a:ea typeface="Sorts Mill Goudy"/>
                <a:cs typeface="Sorts Mill Goudy"/>
                <a:sym typeface="Sorts Mill Goudy"/>
              </a:rPr>
              <a:t>Age</a:t>
            </a:r>
            <a:r>
              <a:rPr lang="en-US" sz="1800">
                <a:latin typeface="Sorts Mill Goudy"/>
                <a:ea typeface="Sorts Mill Goudy"/>
                <a:cs typeface="Sorts Mill Goudy"/>
                <a:sym typeface="Sorts Mill Goudy"/>
              </a:rPr>
              <a:t>:  69 year old</a:t>
            </a:r>
            <a:endParaRPr sz="1800">
              <a:latin typeface="Sorts Mill Goudy"/>
              <a:ea typeface="Sorts Mill Goudy"/>
              <a:cs typeface="Sorts Mill Goudy"/>
              <a:sym typeface="Sorts Mill Goudy"/>
            </a:endParaRPr>
          </a:p>
          <a:p>
            <a:pPr marL="0" lvl="0" indent="0" algn="l" rtl="0">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History and test results:</a:t>
            </a:r>
            <a:endParaRPr/>
          </a:p>
          <a:p>
            <a:pPr marL="0" lvl="0" indent="0" algn="l" rtl="0">
              <a:lnSpc>
                <a:spcPct val="100000"/>
              </a:lnSpc>
              <a:spcBef>
                <a:spcPts val="600"/>
              </a:spcBef>
              <a:spcAft>
                <a:spcPts val="0"/>
              </a:spcAft>
              <a:buClr>
                <a:schemeClr val="dk1"/>
              </a:buClr>
              <a:buSzPts val="1800"/>
              <a:buNone/>
            </a:pPr>
            <a:r>
              <a:rPr lang="en-US" sz="1800" b="1">
                <a:latin typeface="Sorts Mill Goudy"/>
                <a:ea typeface="Sorts Mill Goudy"/>
                <a:cs typeface="Sorts Mill Goudy"/>
                <a:sym typeface="Sorts Mill Goudy"/>
              </a:rPr>
              <a:t>Family history:</a:t>
            </a:r>
            <a:endParaRPr/>
          </a:p>
          <a:p>
            <a:pPr marL="0" lvl="0" indent="0" algn="l" rtl="0">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No Colon Cancer occurred</a:t>
            </a:r>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000000"/>
                </a:solidFill>
                <a:latin typeface="Sorts Mill Goudy"/>
                <a:ea typeface="Sorts Mill Goudy"/>
                <a:cs typeface="Sorts Mill Goudy"/>
                <a:sym typeface="Sorts Mill Goudy"/>
              </a:rPr>
              <a:t>7</a:t>
            </a:r>
            <a:r>
              <a:rPr lang="en-US" sz="1800" b="0" i="0" u="none" strike="noStrike">
                <a:solidFill>
                  <a:srgbClr val="000000"/>
                </a:solidFill>
                <a:latin typeface="Sorts Mill Goudy"/>
                <a:ea typeface="Sorts Mill Goudy"/>
                <a:cs typeface="Sorts Mill Goudy"/>
                <a:sym typeface="Sorts Mill Goudy"/>
              </a:rPr>
              <a:t> months ago, during a routine examination, a lesion was found on an abdominal ultrasound.</a:t>
            </a:r>
            <a:endParaRPr/>
          </a:p>
          <a:p>
            <a:pPr marL="228600" lvl="0" indent="-228600" algn="l" rtl="0">
              <a:lnSpc>
                <a:spcPct val="90000"/>
              </a:lnSpc>
              <a:spcBef>
                <a:spcPts val="1000"/>
              </a:spcBef>
              <a:spcAft>
                <a:spcPts val="0"/>
              </a:spcAft>
              <a:buClr>
                <a:srgbClr val="000000"/>
              </a:buClr>
              <a:buSzPts val="1800"/>
              <a:buFont typeface="Arial"/>
              <a:buChar char="•"/>
            </a:pPr>
            <a:r>
              <a:rPr lang="en-US" sz="1800" b="0" i="0" u="none" strike="noStrike">
                <a:solidFill>
                  <a:srgbClr val="000000"/>
                </a:solidFill>
                <a:latin typeface="Sorts Mill Goudy"/>
                <a:ea typeface="Sorts Mill Goudy"/>
                <a:cs typeface="Sorts Mill Goudy"/>
                <a:sym typeface="Sorts Mill Goudy"/>
              </a:rPr>
              <a:t>He had no complaints!</a:t>
            </a:r>
            <a:endParaRPr/>
          </a:p>
          <a:p>
            <a:pPr marL="228600" lvl="0" indent="-228600" algn="l" rtl="0">
              <a:lnSpc>
                <a:spcPct val="90000"/>
              </a:lnSpc>
              <a:spcBef>
                <a:spcPts val="1000"/>
              </a:spcBef>
              <a:spcAft>
                <a:spcPts val="0"/>
              </a:spcAft>
              <a:buClr>
                <a:srgbClr val="000000"/>
              </a:buClr>
              <a:buSzPts val="1800"/>
              <a:buFont typeface="Arial"/>
              <a:buChar char="•"/>
            </a:pPr>
            <a:r>
              <a:rPr lang="en-US" sz="1800" b="0" i="0" u="none" strike="noStrike">
                <a:solidFill>
                  <a:srgbClr val="000000"/>
                </a:solidFill>
                <a:latin typeface="Sorts Mill Goudy"/>
                <a:ea typeface="Sorts Mill Goudy"/>
                <a:cs typeface="Sorts Mill Goudy"/>
                <a:sym typeface="Sorts Mill Goudy"/>
              </a:rPr>
              <a:t>A biopsy was performed during a colonoscopy</a:t>
            </a:r>
            <a:endParaRPr/>
          </a:p>
          <a:p>
            <a:pPr marL="228600" lvl="0" indent="-228600" algn="l" rtl="0">
              <a:lnSpc>
                <a:spcPct val="90000"/>
              </a:lnSpc>
              <a:spcBef>
                <a:spcPts val="1000"/>
              </a:spcBef>
              <a:spcAft>
                <a:spcPts val="0"/>
              </a:spcAft>
              <a:buClr>
                <a:srgbClr val="000000"/>
              </a:buClr>
              <a:buSzPts val="1800"/>
              <a:buFont typeface="Arial"/>
              <a:buChar char="•"/>
            </a:pPr>
            <a:r>
              <a:rPr lang="en-US" sz="1800" b="0" i="0" u="none" strike="noStrike">
                <a:solidFill>
                  <a:srgbClr val="000000"/>
                </a:solidFill>
                <a:latin typeface="Sorts Mill Goudy"/>
                <a:ea typeface="Sorts Mill Goudy"/>
                <a:cs typeface="Sorts Mill Goudy"/>
                <a:sym typeface="Sorts Mill Goudy"/>
              </a:rPr>
              <a:t>Result of biopsy:  Adenocarcinoma sigmae.</a:t>
            </a:r>
            <a:endParaRPr/>
          </a:p>
          <a:p>
            <a:pPr marL="0" lvl="0" indent="0" algn="l" rtl="0">
              <a:lnSpc>
                <a:spcPct val="100000"/>
              </a:lnSpc>
              <a:spcBef>
                <a:spcPts val="600"/>
              </a:spcBef>
              <a:spcAft>
                <a:spcPts val="0"/>
              </a:spcAft>
              <a:buClr>
                <a:schemeClr val="dk1"/>
              </a:buClr>
              <a:buSzPts val="1100"/>
              <a:buNone/>
            </a:pPr>
            <a:endParaRPr sz="1100" b="0" i="0" u="none" strike="noStrike">
              <a:latin typeface="Sorts Mill Goudy"/>
              <a:ea typeface="Sorts Mill Goudy"/>
              <a:cs typeface="Sorts Mill Goudy"/>
              <a:sym typeface="Sorts Mill Goudy"/>
            </a:endParaRPr>
          </a:p>
          <a:p>
            <a:pPr marL="0" lvl="0" indent="0" algn="l" rtl="0">
              <a:lnSpc>
                <a:spcPct val="90000"/>
              </a:lnSpc>
              <a:spcBef>
                <a:spcPts val="1000"/>
              </a:spcBef>
              <a:spcAft>
                <a:spcPts val="0"/>
              </a:spcAft>
              <a:buClr>
                <a:schemeClr val="dk1"/>
              </a:buClr>
              <a:buSzPts val="1100"/>
              <a:buNone/>
            </a:pPr>
            <a:endParaRPr sz="1100">
              <a:latin typeface="Sorts Mill Goudy"/>
              <a:ea typeface="Sorts Mill Goudy"/>
              <a:cs typeface="Sorts Mill Goudy"/>
              <a:sym typeface="Sorts Mill Goudy"/>
            </a:endParaRPr>
          </a:p>
        </p:txBody>
      </p:sp>
      <p:sp>
        <p:nvSpPr>
          <p:cNvPr id="159" name="Google Shape;159;p8"/>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8"/>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8"/>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8"/>
          <p:cNvSpPr/>
          <p:nvPr/>
        </p:nvSpPr>
        <p:spPr>
          <a:xfrm>
            <a:off x="0" y="41418"/>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3" name="Google Shape;163;p8"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9"/>
          <p:cNvSpPr txBox="1">
            <a:spLocks noGrp="1"/>
          </p:cNvSpPr>
          <p:nvPr>
            <p:ph type="title"/>
          </p:nvPr>
        </p:nvSpPr>
        <p:spPr>
          <a:xfrm>
            <a:off x="1582944" y="830029"/>
            <a:ext cx="6247722" cy="1461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CASE STUDY</a:t>
            </a:r>
            <a:endParaRPr/>
          </a:p>
        </p:txBody>
      </p:sp>
      <p:sp>
        <p:nvSpPr>
          <p:cNvPr id="170" name="Google Shape;170;p9"/>
          <p:cNvSpPr txBox="1">
            <a:spLocks noGrp="1"/>
          </p:cNvSpPr>
          <p:nvPr>
            <p:ph type="body" idx="1"/>
          </p:nvPr>
        </p:nvSpPr>
        <p:spPr>
          <a:xfrm>
            <a:off x="1582944" y="1640050"/>
            <a:ext cx="6401559" cy="475160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The tumor was surgically removed 5 months ago.</a:t>
            </a:r>
            <a:endParaRPr sz="18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Due to the histological results, 8 chemotherapy treatments followed.</a:t>
            </a:r>
            <a:endParaRPr sz="18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An enlarged lymph node was found in the control examinations, which showed a metastatic structure.</a:t>
            </a:r>
            <a:endParaRPr sz="18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The patient did not consent to its histological examination.</a:t>
            </a:r>
            <a:endParaRPr sz="18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800"/>
              <a:buFont typeface="Arial"/>
              <a:buChar char="•"/>
            </a:pPr>
            <a:r>
              <a:rPr lang="en-US" sz="1800" b="0" i="0" u="none" strike="noStrike">
                <a:solidFill>
                  <a:srgbClr val="000000"/>
                </a:solidFill>
                <a:latin typeface="Lustria"/>
                <a:ea typeface="Lustria"/>
                <a:cs typeface="Lustria"/>
                <a:sym typeface="Lustria"/>
              </a:rPr>
              <a:t>We met for the first time after 2 chemotherapy treatments. Then the following complaints appeared as side effects of the treatment:</a:t>
            </a:r>
            <a:endParaRPr sz="1800" b="0" i="0" u="none" strike="noStrike">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1800"/>
              <a:buChar char="•"/>
            </a:pPr>
            <a:r>
              <a:rPr lang="en-US" sz="1800" b="0" i="0" u="none" strike="noStrike">
                <a:solidFill>
                  <a:srgbClr val="000000"/>
                </a:solidFill>
                <a:latin typeface="Lustria"/>
                <a:ea typeface="Lustria"/>
                <a:cs typeface="Lustria"/>
                <a:sym typeface="Lustria"/>
              </a:rPr>
              <a:t>general weakness, diarrhea, nausea, vomiting, malaise.</a:t>
            </a:r>
            <a:endParaRPr sz="900" b="0"/>
          </a:p>
          <a:p>
            <a:pPr marL="228600" lvl="0" indent="-228600" algn="l" rtl="0">
              <a:lnSpc>
                <a:spcPct val="90000"/>
              </a:lnSpc>
              <a:spcBef>
                <a:spcPts val="1000"/>
              </a:spcBef>
              <a:spcAft>
                <a:spcPts val="0"/>
              </a:spcAft>
              <a:buClr>
                <a:srgbClr val="000000"/>
              </a:buClr>
              <a:buSzPts val="1800"/>
              <a:buChar char="•"/>
            </a:pPr>
            <a:r>
              <a:rPr lang="en-US" sz="1800" b="0" i="0" u="none" strike="noStrike">
                <a:solidFill>
                  <a:srgbClr val="000000"/>
                </a:solidFill>
                <a:latin typeface="Lustria"/>
                <a:ea typeface="Lustria"/>
                <a:cs typeface="Lustria"/>
                <a:sym typeface="Lustria"/>
              </a:rPr>
              <a:t>Laboratory:  higher WBC (white blood cells): 17,6 (range 4,8-10,8 G/L)  high inflammatory parameter (CRP: 145 mg/l, normal up to 5,0) and higher liver enzyme levels: ASAT:132 (U/L) (range 0-50), ALAT:122, range (0-50), GGTP: 168, (range 8-50 U/l)</a:t>
            </a:r>
            <a:endParaRPr sz="900" b="0"/>
          </a:p>
          <a:p>
            <a:pPr marL="228600" lvl="0" indent="-228600" algn="l" rtl="0">
              <a:lnSpc>
                <a:spcPct val="90000"/>
              </a:lnSpc>
              <a:spcBef>
                <a:spcPts val="1000"/>
              </a:spcBef>
              <a:spcAft>
                <a:spcPts val="0"/>
              </a:spcAft>
              <a:buClr>
                <a:schemeClr val="dk1"/>
              </a:buClr>
              <a:buSzPts val="900"/>
              <a:buChar char="•"/>
            </a:pPr>
            <a:br>
              <a:rPr lang="en-US" sz="900"/>
            </a:br>
            <a:endParaRPr sz="1100" b="0" i="0" u="none" strike="noStrike">
              <a:latin typeface="Sorts Mill Goudy"/>
              <a:ea typeface="Sorts Mill Goudy"/>
              <a:cs typeface="Sorts Mill Goudy"/>
              <a:sym typeface="Sorts Mill Goudy"/>
            </a:endParaRPr>
          </a:p>
          <a:p>
            <a:pPr marL="0" lvl="0" indent="0" algn="l" rtl="0">
              <a:lnSpc>
                <a:spcPct val="90000"/>
              </a:lnSpc>
              <a:spcBef>
                <a:spcPts val="1000"/>
              </a:spcBef>
              <a:spcAft>
                <a:spcPts val="0"/>
              </a:spcAft>
              <a:buClr>
                <a:schemeClr val="dk1"/>
              </a:buClr>
              <a:buSzPts val="1100"/>
              <a:buNone/>
            </a:pPr>
            <a:endParaRPr sz="1100">
              <a:latin typeface="Sorts Mill Goudy"/>
              <a:ea typeface="Sorts Mill Goudy"/>
              <a:cs typeface="Sorts Mill Goudy"/>
              <a:sym typeface="Sorts Mill Goudy"/>
            </a:endParaRPr>
          </a:p>
        </p:txBody>
      </p:sp>
      <p:sp>
        <p:nvSpPr>
          <p:cNvPr id="171" name="Google Shape;171;p9"/>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9"/>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9"/>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9"/>
          <p:cNvSpPr/>
          <p:nvPr/>
        </p:nvSpPr>
        <p:spPr>
          <a:xfrm>
            <a:off x="0" y="0"/>
            <a:ext cx="1050233" cy="6858000"/>
          </a:xfrm>
          <a:prstGeom prst="rect">
            <a:avLst/>
          </a:prstGeom>
          <a:solidFill>
            <a:srgbClr val="3D14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5" name="Google Shape;175;p9"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1173</Words>
  <Application>Microsoft Macintosh PowerPoint</Application>
  <PresentationFormat>Widescreen</PresentationFormat>
  <Paragraphs>87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Cambria</vt:lpstr>
      <vt:lpstr>Calibri</vt:lpstr>
      <vt:lpstr>Roboto</vt:lpstr>
      <vt:lpstr>Sorts Mill Goudy</vt:lpstr>
      <vt:lpstr>Lustria</vt:lpstr>
      <vt:lpstr>Courier New</vt:lpstr>
      <vt:lpstr>Office Theme</vt:lpstr>
      <vt:lpstr>ISNS  CASE STUDy</vt:lpstr>
      <vt:lpstr>Medical Disclaimer  </vt:lpstr>
      <vt:lpstr>PowerPoint Presentation</vt:lpstr>
      <vt:lpstr>DR. NORBERT KETSKÉS, MD </vt:lpstr>
      <vt:lpstr>CSISZTU ZSUZSA </vt:lpstr>
      <vt:lpstr>Colon Cancer  </vt:lpstr>
      <vt:lpstr>Symptoms  </vt:lpstr>
      <vt:lpstr>CASE STUDY</vt:lpstr>
      <vt:lpstr>CASE STUDY</vt:lpstr>
      <vt:lpstr>Conventional Treatment       </vt:lpstr>
      <vt:lpstr>Method </vt:lpstr>
      <vt:lpstr>Additional Proposal </vt:lpstr>
      <vt:lpstr>Results   </vt:lpstr>
      <vt:lpstr>References </vt:lpstr>
      <vt:lpstr>Thank You for  Joining Us This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ISNS  CASE STUDy</dc:title>
  <dc:creator>Tyger  Fenton</dc:creator>
  <cp:lastModifiedBy>Tyger Fenton</cp:lastModifiedBy>
  <cp:revision>1</cp:revision>
  <dcterms:created xsi:type="dcterms:W3CDTF">2023-01-16T19:52:17Z</dcterms:created>
  <dcterms:modified xsi:type="dcterms:W3CDTF">2023-05-04T15:00:31Z</dcterms:modified>
</cp:coreProperties>
</file>